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20"/>
  </p:notesMasterIdLst>
  <p:sldIdLst>
    <p:sldId id="357" r:id="rId2"/>
    <p:sldId id="306" r:id="rId3"/>
    <p:sldId id="376" r:id="rId4"/>
    <p:sldId id="265" r:id="rId5"/>
    <p:sldId id="345" r:id="rId6"/>
    <p:sldId id="381" r:id="rId7"/>
    <p:sldId id="291" r:id="rId8"/>
    <p:sldId id="377" r:id="rId9"/>
    <p:sldId id="378" r:id="rId10"/>
    <p:sldId id="379" r:id="rId11"/>
    <p:sldId id="380" r:id="rId12"/>
    <p:sldId id="393" r:id="rId13"/>
    <p:sldId id="392" r:id="rId14"/>
    <p:sldId id="388" r:id="rId15"/>
    <p:sldId id="382" r:id="rId16"/>
    <p:sldId id="390" r:id="rId17"/>
    <p:sldId id="391" r:id="rId18"/>
    <p:sldId id="383"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4336"/>
    <a:srgbClr val="EF402D"/>
    <a:srgbClr val="EDEDED"/>
    <a:srgbClr val="FFFFFF"/>
    <a:srgbClr val="F8F8F8"/>
    <a:srgbClr val="111111"/>
    <a:srgbClr val="12002A"/>
    <a:srgbClr val="1D0022"/>
    <a:srgbClr val="000E2A"/>
    <a:srgbClr val="0013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7" autoAdjust="0"/>
    <p:restoredTop sz="81584" autoAdjust="0"/>
  </p:normalViewPr>
  <p:slideViewPr>
    <p:cSldViewPr snapToGrid="0">
      <p:cViewPr>
        <p:scale>
          <a:sx n="98" d="100"/>
          <a:sy n="98" d="100"/>
        </p:scale>
        <p:origin x="1284" y="-72"/>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20/01/2022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15</a:t>
            </a:fld>
            <a:endParaRPr lang="fr-FR" dirty="0"/>
          </a:p>
        </p:txBody>
      </p:sp>
    </p:spTree>
    <p:extLst>
      <p:ext uri="{BB962C8B-B14F-4D97-AF65-F5344CB8AC3E}">
        <p14:creationId xmlns:p14="http://schemas.microsoft.com/office/powerpoint/2010/main" val="1834834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18</a:t>
            </a:fld>
            <a:endParaRPr lang="fr-FR" dirty="0"/>
          </a:p>
        </p:txBody>
      </p:sp>
    </p:spTree>
    <p:extLst>
      <p:ext uri="{BB962C8B-B14F-4D97-AF65-F5344CB8AC3E}">
        <p14:creationId xmlns:p14="http://schemas.microsoft.com/office/powerpoint/2010/main" val="232512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4</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ts val="600"/>
              </a:spcBef>
            </a:pPr>
            <a:r>
              <a:rPr lang="en-US" dirty="0" err="1">
                <a:latin typeface="Segoe UI Light"/>
                <a:cs typeface="Segoe UI Light"/>
              </a:rPr>
              <a:t>Umfangreiche</a:t>
            </a:r>
            <a:r>
              <a:rPr lang="en-US" dirty="0">
                <a:latin typeface="Segoe UI Light"/>
                <a:cs typeface="Segoe UI Light"/>
              </a:rPr>
              <a:t> </a:t>
            </a:r>
            <a:r>
              <a:rPr lang="en-US" dirty="0" err="1">
                <a:latin typeface="Segoe UI Light"/>
                <a:cs typeface="Segoe UI Light"/>
              </a:rPr>
              <a:t>Analyse</a:t>
            </a:r>
            <a:r>
              <a:rPr lang="en-US" dirty="0">
                <a:latin typeface="Segoe UI Light"/>
                <a:cs typeface="Segoe UI Light"/>
              </a:rPr>
              <a:t> </a:t>
            </a:r>
            <a:r>
              <a:rPr lang="en-US" dirty="0" err="1">
                <a:latin typeface="Segoe UI Light"/>
                <a:cs typeface="Segoe UI Light"/>
              </a:rPr>
              <a:t>mit</a:t>
            </a:r>
            <a:r>
              <a:rPr lang="en-US" dirty="0">
                <a:latin typeface="Segoe UI Light"/>
                <a:cs typeface="Segoe UI Light"/>
              </a:rPr>
              <a:t> </a:t>
            </a:r>
            <a:r>
              <a:rPr lang="en-US" dirty="0" err="1">
                <a:latin typeface="Segoe UI Light"/>
                <a:cs typeface="Segoe UI Light"/>
              </a:rPr>
              <a:t>Zielen</a:t>
            </a:r>
            <a:r>
              <a:rPr lang="en-US" dirty="0">
                <a:latin typeface="Segoe UI Light"/>
                <a:cs typeface="Segoe UI Light"/>
              </a:rPr>
              <a:t>, </a:t>
            </a:r>
            <a:r>
              <a:rPr lang="en-US" dirty="0" err="1">
                <a:latin typeface="Segoe UI Light"/>
                <a:cs typeface="Segoe UI Light"/>
              </a:rPr>
              <a:t>Motivationen</a:t>
            </a:r>
            <a:r>
              <a:rPr lang="en-US" dirty="0">
                <a:latin typeface="Segoe UI Light"/>
                <a:cs typeface="Segoe UI Light"/>
              </a:rPr>
              <a:t>, </a:t>
            </a:r>
            <a:r>
              <a:rPr lang="en-US" dirty="0" err="1">
                <a:latin typeface="Segoe UI Light"/>
                <a:cs typeface="Segoe UI Light"/>
              </a:rPr>
              <a:t>Bedürfnissen</a:t>
            </a:r>
            <a:r>
              <a:rPr lang="en-US" dirty="0">
                <a:latin typeface="Segoe UI Light"/>
                <a:cs typeface="Segoe UI Light"/>
              </a:rPr>
              <a:t>, </a:t>
            </a:r>
            <a:r>
              <a:rPr lang="en-US" dirty="0" err="1">
                <a:latin typeface="Segoe UI Light"/>
                <a:cs typeface="Segoe UI Light"/>
              </a:rPr>
              <a:t>Verfügbarkeit</a:t>
            </a:r>
            <a:r>
              <a:rPr lang="en-US" dirty="0">
                <a:latin typeface="Segoe UI Light"/>
                <a:cs typeface="Segoe UI Light"/>
              </a:rPr>
              <a:t>, </a:t>
            </a:r>
            <a:r>
              <a:rPr lang="en-US" dirty="0" err="1">
                <a:latin typeface="Segoe UI Light"/>
                <a:cs typeface="Segoe UI Light"/>
              </a:rPr>
              <a:t>Wissengebiet</a:t>
            </a:r>
            <a:r>
              <a:rPr lang="en-US" dirty="0">
                <a:latin typeface="Segoe UI Light"/>
                <a:cs typeface="Segoe UI Light"/>
              </a:rPr>
              <a:t>, </a:t>
            </a:r>
            <a:r>
              <a:rPr lang="en-US" dirty="0" err="1">
                <a:latin typeface="Segoe UI Light"/>
                <a:cs typeface="Segoe UI Light"/>
              </a:rPr>
              <a:t>Konkreten</a:t>
            </a:r>
            <a:r>
              <a:rPr lang="en-US" dirty="0">
                <a:latin typeface="Segoe UI Light"/>
                <a:cs typeface="Segoe UI Light"/>
              </a:rPr>
              <a:t> </a:t>
            </a:r>
            <a:r>
              <a:rPr lang="en-US" dirty="0" err="1">
                <a:latin typeface="Segoe UI Light"/>
                <a:cs typeface="Segoe UI Light"/>
              </a:rPr>
              <a:t>Vertreter</a:t>
            </a:r>
            <a:r>
              <a:rPr lang="en-US" dirty="0">
                <a:latin typeface="Segoe UI Light"/>
                <a:cs typeface="Segoe UI Light"/>
              </a:rPr>
              <a:t>, </a:t>
            </a:r>
            <a:r>
              <a:rPr lang="en-US" dirty="0" err="1">
                <a:latin typeface="Segoe UI Light"/>
                <a:cs typeface="Segoe UI Light"/>
              </a:rPr>
              <a:t>Abhängigkeiten</a:t>
            </a:r>
            <a:r>
              <a:rPr lang="en-US" dirty="0">
                <a:latin typeface="Segoe UI Light"/>
                <a:cs typeface="Segoe UI Light"/>
              </a:rPr>
              <a:t> und </a:t>
            </a:r>
            <a:r>
              <a:rPr lang="en-US" dirty="0" err="1">
                <a:latin typeface="Segoe UI Light"/>
                <a:cs typeface="Segoe UI Light"/>
              </a:rPr>
              <a:t>Auswirkungen</a:t>
            </a:r>
            <a:r>
              <a:rPr lang="en-US" dirty="0">
                <a:latin typeface="Segoe UI Light"/>
                <a:cs typeface="Segoe UI Light"/>
              </a:rPr>
              <a:t> auf </a:t>
            </a:r>
            <a:r>
              <a:rPr lang="en-US" dirty="0" err="1">
                <a:latin typeface="Segoe UI Light"/>
                <a:cs typeface="Segoe UI Light"/>
              </a:rPr>
              <a:t>andere</a:t>
            </a:r>
            <a:r>
              <a:rPr lang="en-US" dirty="0">
                <a:latin typeface="Segoe UI Light"/>
                <a:cs typeface="Segoe UI Light"/>
              </a:rPr>
              <a:t> Stakeholder*</a:t>
            </a:r>
            <a:r>
              <a:rPr lang="en-US" dirty="0" err="1">
                <a:latin typeface="Segoe UI Light"/>
                <a:cs typeface="Segoe UI Light"/>
              </a:rPr>
              <a:t>innen</a:t>
            </a:r>
            <a:r>
              <a:rPr lang="en-US" dirty="0">
                <a:latin typeface="Segoe UI Light"/>
                <a:cs typeface="Segoe UI Light"/>
              </a:rPr>
              <a:t>.</a:t>
            </a:r>
          </a:p>
          <a:p>
            <a:pPr>
              <a:spcBef>
                <a:spcPts val="600"/>
              </a:spcBef>
            </a:pPr>
            <a:r>
              <a:rPr lang="en-US" dirty="0" err="1">
                <a:latin typeface="Segoe UI Light"/>
                <a:cs typeface="Segoe UI Light"/>
              </a:rPr>
              <a:t>Erweiterbar</a:t>
            </a:r>
            <a:r>
              <a:rPr lang="en-US" dirty="0">
                <a:latin typeface="Segoe UI Light"/>
                <a:cs typeface="Segoe UI Light"/>
              </a:rPr>
              <a:t> </a:t>
            </a:r>
            <a:r>
              <a:rPr lang="en-US" dirty="0" err="1">
                <a:latin typeface="Segoe UI Light"/>
                <a:cs typeface="Segoe UI Light"/>
              </a:rPr>
              <a:t>durch</a:t>
            </a:r>
            <a:r>
              <a:rPr lang="en-US" dirty="0">
                <a:latin typeface="Segoe UI Light"/>
                <a:cs typeface="Segoe UI Light"/>
              </a:rPr>
              <a:t> </a:t>
            </a:r>
            <a:r>
              <a:rPr lang="en-US" dirty="0" err="1">
                <a:latin typeface="Segoe UI Light"/>
                <a:cs typeface="Segoe UI Light"/>
              </a:rPr>
              <a:t>Umfragen</a:t>
            </a:r>
            <a:r>
              <a:rPr lang="en-US" dirty="0">
                <a:latin typeface="Segoe UI Light"/>
                <a:cs typeface="Segoe UI Light"/>
              </a:rPr>
              <a:t> und Interviews</a:t>
            </a:r>
            <a:endParaRPr lang="de-DE" dirty="0">
              <a:latin typeface="Segoe UI Light"/>
              <a:cs typeface="Segoe UI Light"/>
            </a:endParaRPr>
          </a:p>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7</a:t>
            </a:fld>
            <a:endParaRPr lang="fr-FR" dirty="0"/>
          </a:p>
        </p:txBody>
      </p:sp>
    </p:spTree>
    <p:extLst>
      <p:ext uri="{BB962C8B-B14F-4D97-AF65-F5344CB8AC3E}">
        <p14:creationId xmlns:p14="http://schemas.microsoft.com/office/powerpoint/2010/main" val="399827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vorhin genannten Personengruppen haben also ein Interesse daran genderneutrale Texte und Reden zu verfassen. Dafür müssten sie normalerweise mühsam jedes Wort, welches Personen bezeichnet oder adressiert, abwägen und genderneutrale Alternativen finden. Mit </a:t>
            </a:r>
            <a:r>
              <a:rPr lang="de-DE" dirty="0" err="1"/>
              <a:t>Genderly</a:t>
            </a:r>
            <a:r>
              <a:rPr lang="de-DE" dirty="0"/>
              <a:t>, unserer nützlichen Web-Anwendung, kann man gegebene Texte anpassen, sodass eine inklusive Wortwahl geschaffen wird.</a:t>
            </a:r>
            <a:br>
              <a:rPr lang="de-DE" dirty="0"/>
            </a:br>
            <a:r>
              <a:rPr lang="de-DE" dirty="0"/>
              <a:t>Wie funktioniert unser Tool? Zuerst nimmt es den ursprünglichen, nicht gegenderten Text mittels eines Eingabefeldes auf und sucht nach Wörtern, welche man gendern kann. Zu diesen Wörtern werden dann gegenderte Alternativen gesucht.</a:t>
            </a:r>
          </a:p>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28806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welchen Situationen kann man </a:t>
            </a:r>
            <a:r>
              <a:rPr lang="de-DE" dirty="0" err="1"/>
              <a:t>Genderly</a:t>
            </a:r>
            <a:r>
              <a:rPr lang="de-DE" dirty="0"/>
              <a:t> nutzen?</a:t>
            </a:r>
          </a:p>
          <a:p>
            <a:r>
              <a:rPr lang="de-DE" dirty="0"/>
              <a:t>Z.B. bei … (siehe Folie)</a:t>
            </a:r>
          </a:p>
          <a:p>
            <a:r>
              <a:rPr lang="de-DE" dirty="0"/>
              <a:t>Aber nicht nur dann!</a:t>
            </a:r>
          </a:p>
          <a:p>
            <a:r>
              <a:rPr lang="de-DE" dirty="0"/>
              <a:t>Allgemein ist es in Alltagssituationen besser, sich IMMER höflich, freundlich und korrekt auszudrücken.</a:t>
            </a:r>
          </a:p>
          <a:p>
            <a:r>
              <a:rPr lang="de-DE" dirty="0" err="1"/>
              <a:t>Genderly</a:t>
            </a:r>
            <a:r>
              <a:rPr lang="de-DE" dirty="0"/>
              <a:t> kann man jederzeit nutzen. Einfach über den Browser aufrufen und schon ist es verfügbar.</a:t>
            </a:r>
          </a:p>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3430753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Tool wollen wir einen tieferen Zweck erfüllen. </a:t>
            </a:r>
            <a:r>
              <a:rPr lang="de-DE" dirty="0" err="1"/>
              <a:t>Genderly</a:t>
            </a:r>
            <a:r>
              <a:rPr lang="de-DE" dirty="0"/>
              <a:t> ist nicht NUR dafür da, sich höflich auszudrücken.</a:t>
            </a:r>
          </a:p>
          <a:p>
            <a:r>
              <a:rPr lang="de-DE" dirty="0"/>
              <a:t>Mit </a:t>
            </a:r>
            <a:r>
              <a:rPr lang="de-DE" dirty="0" err="1"/>
              <a:t>Genderly</a:t>
            </a:r>
            <a:r>
              <a:rPr lang="de-DE" dirty="0"/>
              <a:t> wollen wir erreichen, dass sich ein inklusiver Sprachstil etabliert, was unser Beitrag zu Geschlechtergleichheit im Umgang miteinander ist. Dank der Web-Anwendung ist es für Nutzer und Nutzerinnen einfacher eine genderneutrale Sprache zu beachten und zu verwenden. Mithilfe der gegenderten Texte werden alle Personen angesprochen, sodass niemand ausgeschlossen wird. Personen des akademischen Raumes können eine neutrale Ausdrucksweise in ihren Arbeiten wahren und es soll für die Nutzer*innen einfacher sein, sich einen genderneutralen Sprachstil anzugewöhnen.</a:t>
            </a:r>
          </a:p>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3585562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Abschließend stellt sich die Frage, wie wir dem Nutzer gegenüber die Anwendung letztlich verfügbar machen. Diese Womit-Frage gilt aber gleichermaßen, wenn auch etwas konkreter, für das Entwickler-Team. Es muss entsprechend der Interessen, der Umstände und Wünsche der Stakeholder einen Technologie-Stack aufbauen.</a:t>
            </a:r>
          </a:p>
          <a:p>
            <a:endParaRPr lang="de-DE" dirty="0"/>
          </a:p>
          <a:p>
            <a:r>
              <a:rPr lang="de-DE" dirty="0"/>
              <a:t>Unsere Anwendung hat eine sehr breite potenzielle Zielgruppe, weshalb wir uns primär in der Adressierung auf die Zielgruppe mit dem höchsten Bedarf gerichtet haben: Den politischen, akademischen und journalistischen Raum.</a:t>
            </a:r>
          </a:p>
          <a:p>
            <a:endParaRPr lang="de-DE" dirty="0"/>
          </a:p>
          <a:p>
            <a:r>
              <a:rPr lang="de-DE" dirty="0"/>
              <a:t>Dazu braucht es klare Priorisierungen hinsichtlich des Systemumfangs und des Zeitbudgets…</a:t>
            </a:r>
          </a:p>
          <a:p>
            <a:endParaRPr lang="de-DE" dirty="0"/>
          </a:p>
          <a:p>
            <a:r>
              <a:rPr lang="de-DE" dirty="0"/>
              <a:t>Flexibilität in der Nutzbarkeit ist dafür das Stichwort. Sei es auf einem Laptop oder einem Smartboard, Nutzer*innen sollten die Anwendung erreichen und über eine einfache Oberfläche nutzen können.</a:t>
            </a:r>
          </a:p>
          <a:p>
            <a:endParaRPr lang="de-DE" dirty="0"/>
          </a:p>
          <a:p>
            <a:r>
              <a:rPr lang="de-DE" dirty="0"/>
              <a:t>So wurde die Entscheidung getroffen, </a:t>
            </a:r>
            <a:r>
              <a:rPr lang="de-DE" dirty="0" err="1"/>
              <a:t>Genderly</a:t>
            </a:r>
            <a:r>
              <a:rPr lang="de-DE" dirty="0"/>
              <a:t> als Web-Anwendung zur Verfügung zu stellen. Das Frontend würde entsprechend mittels HTML5, </a:t>
            </a:r>
            <a:r>
              <a:rPr lang="de-DE" dirty="0" err="1"/>
              <a:t>Javascript</a:t>
            </a:r>
            <a:r>
              <a:rPr lang="de-DE" dirty="0"/>
              <a:t> und </a:t>
            </a:r>
            <a:r>
              <a:rPr lang="de-DE" dirty="0" err="1"/>
              <a:t>Thymeleaf</a:t>
            </a:r>
            <a:r>
              <a:rPr lang="de-DE" dirty="0"/>
              <a:t> logisch aufgebaut und mit Daten aus einem Java-Backend versorgt. Die Verbindung zwischen Frontend und Backend wird durch Einsatz des Spring-Frameworks geschaffen, das z.B. einen integrierten Web-Server mitliefert. Es bildet sozusagen die mittlere Schicht zwischen Darstellung für den Nutzer und Datenaufbereitung im Backend.</a:t>
            </a:r>
          </a:p>
          <a:p>
            <a:r>
              <a:rPr lang="de-DE" dirty="0"/>
              <a:t>Der eigentliche Analyseprozess soll dann auf Basis einer an das Backend angeschlossenen SQLite-Datenbank erfolgen. Bisheriger skizzenhafter Plan ist folgender: Die Datenbank enthält pro Substantiv idealerweise einen Substitutionsvorschlag. Wird substituiert, werden Artikel in Substantivnähe ggf. auch mit Datenbankeinträgen ersetzt. Der Text wird dann wieder aus den einzelnen, quasi zerpflückten Wörtern zusammengesetzt und dem Nutzer aufbereitet wiedergegeben.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dirty="0"/>
          </a:p>
        </p:txBody>
      </p:sp>
    </p:spTree>
    <p:extLst>
      <p:ext uri="{BB962C8B-B14F-4D97-AF65-F5344CB8AC3E}">
        <p14:creationId xmlns:p14="http://schemas.microsoft.com/office/powerpoint/2010/main" val="2848488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27DAC8B7-6AE4-4459-99E0-33B21C23BA17}"/>
              </a:ext>
            </a:extLst>
          </p:cNvPr>
          <p:cNvSpPr txBox="1"/>
          <p:nvPr/>
        </p:nvSpPr>
        <p:spPr>
          <a:xfrm>
            <a:off x="4278618" y="2537323"/>
            <a:ext cx="5922022" cy="1354217"/>
          </a:xfrm>
          <a:prstGeom prst="rect">
            <a:avLst/>
          </a:prstGeom>
          <a:noFill/>
        </p:spPr>
        <p:txBody>
          <a:bodyPr wrap="square" lIns="0" tIns="0" bIns="0" rtlCol="0" anchor="ctr">
            <a:spAutoFit/>
          </a:bodyPr>
          <a:lstStyle/>
          <a:p>
            <a:pPr algn="l"/>
            <a:r>
              <a:rPr lang="de-DE" sz="8800" b="1" dirty="0">
                <a:solidFill>
                  <a:srgbClr val="EF402D"/>
                </a:solidFill>
                <a:latin typeface="Arial" panose="020B0604020202020204" pitchFamily="34" charset="0"/>
                <a:cs typeface="Arial" panose="020B0604020202020204" pitchFamily="34" charset="0"/>
              </a:rPr>
              <a:t>Genderly²</a:t>
            </a:r>
            <a:endParaRPr lang="de-DE" sz="7200" b="1" dirty="0">
              <a:solidFill>
                <a:srgbClr val="EF402D"/>
              </a:solidFill>
              <a:latin typeface="Arial" panose="020B0604020202020204" pitchFamily="34" charset="0"/>
              <a:cs typeface="Arial" panose="020B0604020202020204" pitchFamily="34" charset="0"/>
            </a:endParaRPr>
          </a:p>
        </p:txBody>
      </p:sp>
      <p:pic>
        <p:nvPicPr>
          <p:cNvPr id="6" name="Grafik 5">
            <a:extLst>
              <a:ext uri="{FF2B5EF4-FFF2-40B4-BE49-F238E27FC236}">
                <a16:creationId xmlns:a16="http://schemas.microsoft.com/office/drawing/2014/main" id="{93F5203B-3F07-482A-880D-468F43219E94}"/>
              </a:ext>
            </a:extLst>
          </p:cNvPr>
          <p:cNvPicPr>
            <a:picLocks noChangeAspect="1"/>
          </p:cNvPicPr>
          <p:nvPr/>
        </p:nvPicPr>
        <p:blipFill>
          <a:blip r:embed="rId3"/>
          <a:stretch>
            <a:fillRect/>
          </a:stretch>
        </p:blipFill>
        <p:spPr>
          <a:xfrm>
            <a:off x="2628477" y="1899921"/>
            <a:ext cx="2023533" cy="2428240"/>
          </a:xfrm>
          <a:prstGeom prst="rect">
            <a:avLst/>
          </a:prstGeom>
          <a:ln>
            <a:noFill/>
          </a:ln>
          <a:effectLst/>
        </p:spPr>
      </p:pic>
      <p:sp>
        <p:nvSpPr>
          <p:cNvPr id="10" name="Textfeld 9">
            <a:extLst>
              <a:ext uri="{FF2B5EF4-FFF2-40B4-BE49-F238E27FC236}">
                <a16:creationId xmlns:a16="http://schemas.microsoft.com/office/drawing/2014/main" id="{AEA0BEC9-D7F1-4AE9-8740-4C2D4C9C49D2}"/>
              </a:ext>
            </a:extLst>
          </p:cNvPr>
          <p:cNvSpPr txBox="1"/>
          <p:nvPr/>
        </p:nvSpPr>
        <p:spPr>
          <a:xfrm>
            <a:off x="4364041" y="3743837"/>
            <a:ext cx="4983890" cy="307777"/>
          </a:xfrm>
          <a:prstGeom prst="rect">
            <a:avLst/>
          </a:prstGeom>
          <a:noFill/>
        </p:spPr>
        <p:txBody>
          <a:bodyPr wrap="square" lIns="0" tIns="0" bIns="0" rtlCol="0" anchor="ctr">
            <a:spAutoFit/>
          </a:bodyPr>
          <a:lstStyle/>
          <a:p>
            <a:pPr algn="l"/>
            <a:r>
              <a:rPr lang="de-DE" sz="2000" b="1" dirty="0">
                <a:solidFill>
                  <a:schemeClr val="tx1">
                    <a:lumMod val="90000"/>
                    <a:lumOff val="10000"/>
                  </a:schemeClr>
                </a:solidFill>
                <a:latin typeface="Arial" panose="020B0604020202020204" pitchFamily="34" charset="0"/>
                <a:cs typeface="Arial" panose="020B0604020202020204" pitchFamily="34" charset="0"/>
              </a:rPr>
              <a:t>Gender </a:t>
            </a:r>
            <a:r>
              <a:rPr lang="de-DE" sz="2000" b="1" dirty="0" err="1">
                <a:solidFill>
                  <a:schemeClr val="tx1">
                    <a:lumMod val="90000"/>
                    <a:lumOff val="10000"/>
                  </a:schemeClr>
                </a:solidFill>
                <a:latin typeface="Arial" panose="020B0604020202020204" pitchFamily="34" charset="0"/>
                <a:cs typeface="Arial" panose="020B0604020202020204" pitchFamily="34" charset="0"/>
              </a:rPr>
              <a:t>Your</a:t>
            </a:r>
            <a:r>
              <a:rPr lang="de-DE" sz="2000" b="1" dirty="0">
                <a:solidFill>
                  <a:schemeClr val="tx1">
                    <a:lumMod val="90000"/>
                    <a:lumOff val="10000"/>
                  </a:schemeClr>
                </a:solidFill>
                <a:latin typeface="Arial" panose="020B0604020202020204" pitchFamily="34" charset="0"/>
                <a:cs typeface="Arial" panose="020B0604020202020204" pitchFamily="34" charset="0"/>
              </a:rPr>
              <a:t> Texts </a:t>
            </a:r>
            <a:r>
              <a:rPr lang="de-DE" sz="2000" b="1" dirty="0" err="1">
                <a:solidFill>
                  <a:schemeClr val="tx1">
                    <a:lumMod val="90000"/>
                    <a:lumOff val="10000"/>
                  </a:schemeClr>
                </a:solidFill>
                <a:latin typeface="Arial" panose="020B0604020202020204" pitchFamily="34" charset="0"/>
                <a:cs typeface="Arial" panose="020B0604020202020204" pitchFamily="34" charset="0"/>
              </a:rPr>
              <a:t>Correctly</a:t>
            </a:r>
            <a:r>
              <a:rPr lang="de-DE" sz="2000" b="1" dirty="0">
                <a:solidFill>
                  <a:schemeClr val="tx1">
                    <a:lumMod val="90000"/>
                    <a:lumOff val="10000"/>
                  </a:schemeClr>
                </a:solidFill>
                <a:latin typeface="Arial" panose="020B0604020202020204" pitchFamily="34" charset="0"/>
                <a:cs typeface="Arial" panose="020B0604020202020204" pitchFamily="34" charset="0"/>
              </a:rPr>
              <a:t>.</a:t>
            </a:r>
          </a:p>
        </p:txBody>
      </p:sp>
      <p:sp>
        <p:nvSpPr>
          <p:cNvPr id="11" name="Textfeld 10">
            <a:extLst>
              <a:ext uri="{FF2B5EF4-FFF2-40B4-BE49-F238E27FC236}">
                <a16:creationId xmlns:a16="http://schemas.microsoft.com/office/drawing/2014/main" id="{75A67677-C28F-4C07-9FB7-7CE26CEE2979}"/>
              </a:ext>
            </a:extLst>
          </p:cNvPr>
          <p:cNvSpPr txBox="1"/>
          <p:nvPr/>
        </p:nvSpPr>
        <p:spPr>
          <a:xfrm>
            <a:off x="0" y="6045540"/>
            <a:ext cx="12191999" cy="242823"/>
          </a:xfrm>
          <a:prstGeom prst="rect">
            <a:avLst/>
          </a:prstGeom>
          <a:noFill/>
        </p:spPr>
        <p:txBody>
          <a:bodyPr wrap="square" lIns="0" tIns="0" bIns="0" rtlCol="0" anchor="t">
            <a:spAutoFit/>
          </a:bodyPr>
          <a:lstStyle/>
          <a:p>
            <a:pPr algn="ctr">
              <a:lnSpc>
                <a:spcPct val="150000"/>
              </a:lnSpc>
            </a:pPr>
            <a:r>
              <a:rPr lang="de-DE" sz="1200" b="1" dirty="0">
                <a:solidFill>
                  <a:schemeClr val="tx2">
                    <a:lumMod val="75000"/>
                    <a:lumOff val="25000"/>
                  </a:schemeClr>
                </a:solidFill>
                <a:latin typeface="Arial" panose="020B0604020202020204" pitchFamily="34" charset="0"/>
                <a:cs typeface="Arial" panose="020B0604020202020204" pitchFamily="34" charset="0"/>
              </a:rPr>
              <a:t>Felix Jacobsen, Dennis </a:t>
            </a:r>
            <a:r>
              <a:rPr lang="de-DE" sz="1200" b="1" dirty="0" err="1">
                <a:solidFill>
                  <a:schemeClr val="tx2">
                    <a:lumMod val="75000"/>
                    <a:lumOff val="25000"/>
                  </a:schemeClr>
                </a:solidFill>
                <a:latin typeface="Arial" panose="020B0604020202020204" pitchFamily="34" charset="0"/>
                <a:cs typeface="Arial" panose="020B0604020202020204" pitchFamily="34" charset="0"/>
              </a:rPr>
              <a:t>Podkolsin</a:t>
            </a:r>
            <a:r>
              <a:rPr lang="de-DE" sz="1200" b="1" dirty="0">
                <a:solidFill>
                  <a:schemeClr val="tx2">
                    <a:lumMod val="75000"/>
                    <a:lumOff val="25000"/>
                  </a:schemeClr>
                </a:solidFill>
                <a:latin typeface="Arial" panose="020B0604020202020204" pitchFamily="34" charset="0"/>
                <a:cs typeface="Arial" panose="020B0604020202020204" pitchFamily="34" charset="0"/>
              </a:rPr>
              <a:t>,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0" y="6391980"/>
            <a:ext cx="12191999" cy="276999"/>
          </a:xfrm>
          <a:prstGeom prst="rect">
            <a:avLst/>
          </a:prstGeom>
          <a:noFill/>
        </p:spPr>
        <p:txBody>
          <a:bodyPr wrap="square">
            <a:spAutoFit/>
          </a:bodyPr>
          <a:lstStyle/>
          <a:p>
            <a:pPr algn="ctr"/>
            <a:r>
              <a:rPr lang="de-DE" sz="1200" b="1" dirty="0">
                <a:solidFill>
                  <a:schemeClr val="tx2">
                    <a:lumMod val="75000"/>
                    <a:lumOff val="25000"/>
                  </a:schemeClr>
                </a:solidFill>
                <a:latin typeface="Arial" panose="020B0604020202020204" pitchFamily="34" charset="0"/>
                <a:cs typeface="Arial" panose="020B0604020202020204" pitchFamily="34" charset="0"/>
              </a:rPr>
              <a:t>16. Februar 2022</a:t>
            </a:r>
            <a:endParaRPr lang="de-DE" sz="1200" dirty="0"/>
          </a:p>
        </p:txBody>
      </p:sp>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Einen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tieferen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Zweck</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erfüllen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523894"/>
            <a:ext cx="8784683" cy="240065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t> Etablierung eines inklusiven Sprachstils </a:t>
            </a:r>
          </a:p>
          <a:p>
            <a:pPr lvl="0">
              <a:lnSpc>
                <a:spcPct val="100000"/>
              </a:lnSpc>
              <a:spcBef>
                <a:spcPts val="600"/>
              </a:spcBef>
              <a:defRPr/>
            </a:pPr>
            <a:r>
              <a:rPr lang="de-DE" sz="1800" dirty="0">
                <a:sym typeface="Wingdings" panose="05000000000000000000" pitchFamily="2" charset="2"/>
              </a:rPr>
              <a:t>    </a:t>
            </a:r>
            <a:r>
              <a:rPr lang="de-DE" sz="1800" dirty="0"/>
              <a:t>Beitrag zur </a:t>
            </a:r>
            <a:r>
              <a:rPr lang="de-DE" sz="1800" b="1" dirty="0">
                <a:solidFill>
                  <a:srgbClr val="F44336"/>
                </a:solidFill>
              </a:rPr>
              <a:t>Geschlechtergleichheit</a:t>
            </a:r>
            <a:r>
              <a:rPr lang="de-DE" sz="1800" dirty="0"/>
              <a:t> im Umgang miteinander</a:t>
            </a:r>
          </a:p>
          <a:p>
            <a:pPr lvl="0">
              <a:lnSpc>
                <a:spcPct val="100000"/>
              </a:lnSpc>
              <a:spcBef>
                <a:spcPts val="600"/>
              </a:spcBef>
              <a:defRPr/>
            </a:pPr>
            <a:endParaRPr lang="de-DE" sz="1800" dirty="0"/>
          </a:p>
          <a:p>
            <a:pPr lvl="0">
              <a:lnSpc>
                <a:spcPct val="100000"/>
              </a:lnSpc>
              <a:spcBef>
                <a:spcPts val="600"/>
              </a:spcBef>
              <a:defRPr/>
            </a:pPr>
            <a:r>
              <a:rPr lang="de-DE" sz="1800" b="1" dirty="0">
                <a:solidFill>
                  <a:srgbClr val="F44336"/>
                </a:solidFill>
              </a:rPr>
              <a:t>&gt;</a:t>
            </a:r>
            <a:r>
              <a:rPr lang="de-DE" sz="1800" dirty="0"/>
              <a:t> Nutzer*innen können einfacher genderneutrale Sprache anwenden und beachten</a:t>
            </a:r>
          </a:p>
          <a:p>
            <a:pPr lvl="0">
              <a:lnSpc>
                <a:spcPct val="100000"/>
              </a:lnSpc>
              <a:spcBef>
                <a:spcPts val="600"/>
              </a:spcBef>
              <a:defRPr/>
            </a:pPr>
            <a:r>
              <a:rPr lang="de-DE" sz="1800" b="1" dirty="0">
                <a:solidFill>
                  <a:srgbClr val="F44336"/>
                </a:solidFill>
              </a:rPr>
              <a:t>&gt;</a:t>
            </a:r>
            <a:r>
              <a:rPr lang="de-DE" sz="1800" dirty="0"/>
              <a:t> Alle Personen werden angesprochen, niemand wird ausgeschlossen</a:t>
            </a:r>
          </a:p>
          <a:p>
            <a:pPr lvl="0">
              <a:lnSpc>
                <a:spcPct val="100000"/>
              </a:lnSpc>
              <a:spcBef>
                <a:spcPts val="600"/>
              </a:spcBef>
              <a:defRPr/>
            </a:pPr>
            <a:r>
              <a:rPr lang="de-DE" sz="1800" b="1" dirty="0">
                <a:solidFill>
                  <a:srgbClr val="F44336"/>
                </a:solidFill>
              </a:rPr>
              <a:t>&gt;</a:t>
            </a:r>
            <a:r>
              <a:rPr lang="de-DE" sz="1800" dirty="0"/>
              <a:t> Neutraler Ton / neutrale Ausdrucksweise erfahren und nutzen</a:t>
            </a:r>
          </a:p>
          <a:p>
            <a:pPr lvl="0">
              <a:lnSpc>
                <a:spcPct val="100000"/>
              </a:lnSpc>
              <a:spcBef>
                <a:spcPts val="600"/>
              </a:spcBef>
              <a:defRPr/>
            </a:pPr>
            <a:r>
              <a:rPr lang="de-DE" sz="1800" b="1" dirty="0">
                <a:solidFill>
                  <a:srgbClr val="F44336"/>
                </a:solidFill>
              </a:rPr>
              <a:t>&gt; </a:t>
            </a:r>
            <a:r>
              <a:rPr lang="de-DE" sz="1800" dirty="0"/>
              <a:t>Nutzer*innen können genderneutralen Sprachstil einfacher erlernen</a:t>
            </a:r>
            <a:endParaRPr lang="de-DE" sz="1800" b="1" dirty="0">
              <a:solidFill>
                <a:srgbClr val="F44336"/>
              </a:solidFill>
            </a:endParaRPr>
          </a:p>
        </p:txBody>
      </p:sp>
      <p:sp>
        <p:nvSpPr>
          <p:cNvPr id="11" name="Rectangle: Rounded Corners 6">
            <a:extLst>
              <a:ext uri="{FF2B5EF4-FFF2-40B4-BE49-F238E27FC236}">
                <a16:creationId xmlns:a16="http://schemas.microsoft.com/office/drawing/2014/main" id="{4CEE5778-58A8-4141-8A9D-297708D51F1B}"/>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E91DA29C-9D2D-48FF-89A9-3243626D9795}"/>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8D5DF3F4-5BD7-44D3-AF6D-622BE89878F4}"/>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F341E289-2F95-4986-9E91-B15E84964323}"/>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Wozu</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B016951E-DE50-4A6C-B6CA-DF7AAA139BBA}"/>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BD3E4B80-6A19-4360-B671-4D489F1E4EF6}"/>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774427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a:solidFill>
                  <a:schemeClr val="tx2"/>
                </a:solidFill>
                <a:latin typeface="Arial" panose="020B0604020202020204" pitchFamily="34" charset="0"/>
                <a:cs typeface="Arial" panose="020B0604020202020204" pitchFamily="34" charset="0"/>
              </a:rPr>
              <a:t>Die </a:t>
            </a:r>
            <a:r>
              <a:rPr lang="en-US" sz="3200" b="1" dirty="0" err="1">
                <a:solidFill>
                  <a:schemeClr val="tx2"/>
                </a:solidFill>
                <a:latin typeface="Arial" panose="020B0604020202020204" pitchFamily="34" charset="0"/>
                <a:cs typeface="Arial" panose="020B0604020202020204" pitchFamily="34" charset="0"/>
              </a:rPr>
              <a:t>Anwendung</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verfügbar</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machen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1951908"/>
            <a:ext cx="8784683" cy="381642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chemeClr val="tx2"/>
                </a:solidFill>
                <a:latin typeface="Arial" panose="020B0604020202020204" pitchFamily="34" charset="0"/>
                <a:cs typeface="Arial" panose="020B0604020202020204" pitchFamily="34" charset="0"/>
              </a:rPr>
              <a:t>Mit unserer Web-Anwendung: </a:t>
            </a:r>
            <a:r>
              <a:rPr lang="de-DE" sz="1800" b="1" dirty="0" err="1">
                <a:solidFill>
                  <a:srgbClr val="EF402D"/>
                </a:solidFill>
                <a:latin typeface="Arial" panose="020B0604020202020204" pitchFamily="34" charset="0"/>
                <a:cs typeface="Arial" panose="020B0604020202020204" pitchFamily="34" charset="0"/>
              </a:rPr>
              <a:t>Genderly</a:t>
            </a:r>
            <a:r>
              <a:rPr lang="de-DE" sz="1800" b="1" dirty="0">
                <a:solidFill>
                  <a:srgbClr val="EF402D"/>
                </a:solidFill>
                <a:latin typeface="Arial" panose="020B0604020202020204" pitchFamily="34" charset="0"/>
                <a:cs typeface="Arial" panose="020B0604020202020204" pitchFamily="34" charset="0"/>
              </a:rPr>
              <a:t> </a:t>
            </a:r>
            <a:r>
              <a:rPr lang="de-DE" sz="1800" b="1" dirty="0">
                <a:solidFill>
                  <a:schemeClr val="tx2"/>
                </a:solidFill>
                <a:latin typeface="Arial" panose="020B0604020202020204" pitchFamily="34" charset="0"/>
                <a:cs typeface="Arial" panose="020B0604020202020204" pitchFamily="34" charset="0"/>
              </a:rPr>
              <a:t>;)</a:t>
            </a:r>
            <a:endParaRPr lang="de-DE" sz="1800" b="1" dirty="0">
              <a:solidFill>
                <a:schemeClr val="tx2"/>
              </a:solidFill>
            </a:endParaRPr>
          </a:p>
          <a:p>
            <a:pPr lvl="0">
              <a:lnSpc>
                <a:spcPct val="100000"/>
              </a:lnSpc>
              <a:spcBef>
                <a:spcPts val="600"/>
              </a:spcBef>
              <a:defRPr/>
            </a:pPr>
            <a:endParaRPr lang="de-DE" sz="1800" b="1" dirty="0">
              <a:solidFill>
                <a:srgbClr val="F44336"/>
              </a:solidFill>
            </a:endParaRPr>
          </a:p>
          <a:p>
            <a:pPr lvl="0">
              <a:lnSpc>
                <a:spcPct val="100000"/>
              </a:lnSpc>
              <a:spcBef>
                <a:spcPts val="600"/>
              </a:spcBef>
              <a:defRPr/>
            </a:pPr>
            <a:r>
              <a:rPr lang="de-DE" sz="1800" b="1" dirty="0">
                <a:solidFill>
                  <a:schemeClr val="tx2"/>
                </a:solidFill>
              </a:rPr>
              <a:t>Nutzer*in fragt: </a:t>
            </a:r>
            <a:r>
              <a:rPr lang="de-DE" sz="1800" b="1" dirty="0">
                <a:solidFill>
                  <a:srgbClr val="F44336"/>
                </a:solidFill>
              </a:rPr>
              <a:t>Womit? </a:t>
            </a:r>
          </a:p>
          <a:p>
            <a:pPr lvl="0">
              <a:lnSpc>
                <a:spcPct val="100000"/>
              </a:lnSpc>
              <a:spcBef>
                <a:spcPts val="600"/>
              </a:spcBef>
              <a:defRPr/>
            </a:pPr>
            <a:r>
              <a:rPr lang="de-DE" sz="1800" b="1" dirty="0">
                <a:solidFill>
                  <a:srgbClr val="F44336"/>
                </a:solidFill>
              </a:rPr>
              <a:t>&gt;</a:t>
            </a:r>
            <a:r>
              <a:rPr lang="de-DE" sz="1800" dirty="0"/>
              <a:t> Auch mit mobilen Endgeräten überall flexibel nutzbar</a:t>
            </a:r>
          </a:p>
          <a:p>
            <a:pPr lvl="0">
              <a:lnSpc>
                <a:spcPct val="100000"/>
              </a:lnSpc>
              <a:spcBef>
                <a:spcPts val="600"/>
              </a:spcBef>
              <a:defRPr/>
            </a:pPr>
            <a:r>
              <a:rPr lang="de-DE" sz="1800" b="1" dirty="0">
                <a:solidFill>
                  <a:srgbClr val="F44336"/>
                </a:solidFill>
              </a:rPr>
              <a:t>&gt;</a:t>
            </a:r>
            <a:r>
              <a:rPr lang="de-DE" sz="1800" dirty="0"/>
              <a:t> Hohe Gerätekompatibilität durch Einhaltung von Web-Standards</a:t>
            </a:r>
          </a:p>
          <a:p>
            <a:pPr lvl="0">
              <a:lnSpc>
                <a:spcPct val="100000"/>
              </a:lnSpc>
              <a:spcBef>
                <a:spcPts val="600"/>
              </a:spcBef>
              <a:defRPr/>
            </a:pPr>
            <a:r>
              <a:rPr lang="de-DE" sz="1800" b="1" dirty="0">
                <a:solidFill>
                  <a:srgbClr val="F44336"/>
                </a:solidFill>
              </a:rPr>
              <a:t>&gt;</a:t>
            </a:r>
            <a:r>
              <a:rPr lang="de-DE" sz="1800" dirty="0"/>
              <a:t> Barrierefreiheit durch einfache Gestaltung</a:t>
            </a:r>
          </a:p>
          <a:p>
            <a:pPr lvl="0">
              <a:lnSpc>
                <a:spcPct val="100000"/>
              </a:lnSpc>
              <a:spcBef>
                <a:spcPts val="600"/>
              </a:spcBef>
              <a:defRPr/>
            </a:pPr>
            <a:endParaRPr lang="de-DE" sz="1800" dirty="0"/>
          </a:p>
          <a:p>
            <a:pPr lvl="0">
              <a:lnSpc>
                <a:spcPct val="100000"/>
              </a:lnSpc>
              <a:spcBef>
                <a:spcPts val="600"/>
              </a:spcBef>
              <a:defRPr/>
            </a:pPr>
            <a:r>
              <a:rPr lang="de-DE" sz="1800" b="1" dirty="0">
                <a:solidFill>
                  <a:schemeClr val="tx2"/>
                </a:solidFill>
              </a:rPr>
              <a:t>Entwickler*in fragt: </a:t>
            </a:r>
            <a:r>
              <a:rPr lang="de-DE" sz="1800" b="1" dirty="0">
                <a:solidFill>
                  <a:srgbClr val="F44336"/>
                </a:solidFill>
              </a:rPr>
              <a:t>Womit?</a:t>
            </a:r>
          </a:p>
          <a:p>
            <a:pPr lvl="0">
              <a:lnSpc>
                <a:spcPct val="100000"/>
              </a:lnSpc>
              <a:spcBef>
                <a:spcPts val="600"/>
              </a:spcBef>
              <a:defRPr/>
            </a:pPr>
            <a:r>
              <a:rPr lang="de-DE" sz="1800" b="1" dirty="0">
                <a:solidFill>
                  <a:srgbClr val="F44336"/>
                </a:solidFill>
              </a:rPr>
              <a:t>&gt; </a:t>
            </a:r>
            <a:r>
              <a:rPr lang="de-DE" sz="1800" dirty="0">
                <a:solidFill>
                  <a:schemeClr val="tx2"/>
                </a:solidFill>
              </a:rPr>
              <a:t>Java mit Spring Framework im Backend</a:t>
            </a:r>
          </a:p>
          <a:p>
            <a:pPr lvl="0">
              <a:lnSpc>
                <a:spcPct val="100000"/>
              </a:lnSpc>
              <a:spcBef>
                <a:spcPts val="600"/>
              </a:spcBef>
              <a:defRPr/>
            </a:pPr>
            <a:r>
              <a:rPr lang="de-DE" sz="1800" b="1" dirty="0">
                <a:solidFill>
                  <a:srgbClr val="F44336"/>
                </a:solidFill>
              </a:rPr>
              <a:t>&gt; </a:t>
            </a:r>
            <a:r>
              <a:rPr lang="de-DE" sz="1800" dirty="0">
                <a:solidFill>
                  <a:schemeClr val="tx2"/>
                </a:solidFill>
              </a:rPr>
              <a:t>SQLite-Datenbank als Persistenz für Wörter und ihre Alternativen</a:t>
            </a:r>
          </a:p>
          <a:p>
            <a:pPr lvl="0">
              <a:lnSpc>
                <a:spcPct val="100000"/>
              </a:lnSpc>
              <a:spcBef>
                <a:spcPts val="600"/>
              </a:spcBef>
              <a:defRPr/>
            </a:pPr>
            <a:r>
              <a:rPr lang="de-DE" sz="1800" b="1" dirty="0">
                <a:solidFill>
                  <a:srgbClr val="F44336"/>
                </a:solidFill>
              </a:rPr>
              <a:t>&gt; </a:t>
            </a:r>
            <a:r>
              <a:rPr lang="de-DE" sz="1800" dirty="0">
                <a:solidFill>
                  <a:schemeClr val="tx2"/>
                </a:solidFill>
              </a:rPr>
              <a:t>HTML5, JavaScript, </a:t>
            </a:r>
            <a:r>
              <a:rPr lang="de-DE" sz="1800" dirty="0" err="1">
                <a:solidFill>
                  <a:schemeClr val="tx2"/>
                </a:solidFill>
              </a:rPr>
              <a:t>Thymeleaf</a:t>
            </a:r>
            <a:r>
              <a:rPr lang="de-DE" sz="1800" dirty="0">
                <a:solidFill>
                  <a:schemeClr val="tx2"/>
                </a:solidFill>
              </a:rPr>
              <a:t> und Bootstrap im Frontend</a:t>
            </a:r>
          </a:p>
        </p:txBody>
      </p:sp>
      <p:sp>
        <p:nvSpPr>
          <p:cNvPr id="11" name="Rectangle: Rounded Corners 6">
            <a:extLst>
              <a:ext uri="{FF2B5EF4-FFF2-40B4-BE49-F238E27FC236}">
                <a16:creationId xmlns:a16="http://schemas.microsoft.com/office/drawing/2014/main" id="{0A703637-A1B4-46B7-930D-8B001CB8F43C}"/>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CED33A21-7EF1-4618-A515-8795932AE6EB}"/>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73F7711B-9E64-45B4-BA5A-6110B838DD67}"/>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2FD9662D-7D7A-4618-8C8C-4538205FD209}"/>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5002CB52-D0B2-4CFF-8D6E-C50B720DA8F5}"/>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Womit</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3F39B1CC-98AE-4552-92D8-C97DB26C2783}"/>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95155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Wie </a:t>
            </a:r>
            <a:r>
              <a:rPr lang="en-US" sz="1400" dirty="0" err="1">
                <a:solidFill>
                  <a:schemeClr val="bg1"/>
                </a:solidFill>
              </a:rPr>
              <a:t>soll</a:t>
            </a:r>
            <a:r>
              <a:rPr lang="en-US" sz="1400" dirty="0">
                <a:solidFill>
                  <a:schemeClr val="bg1"/>
                </a:solidFill>
              </a:rPr>
              <a:t> </a:t>
            </a:r>
            <a:r>
              <a:rPr lang="en-US" sz="1400" dirty="0" err="1">
                <a:solidFill>
                  <a:schemeClr val="bg1"/>
                </a:solidFill>
              </a:rPr>
              <a:t>gegendert</a:t>
            </a:r>
            <a:r>
              <a:rPr lang="en-US" sz="14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a:t>
            </a:r>
            <a:r>
              <a:rPr lang="en-US" sz="1400" dirty="0" err="1">
                <a:solidFill>
                  <a:schemeClr val="bg1"/>
                </a:solidFill>
              </a:rPr>
              <a:t>Werbeflächen</a:t>
            </a:r>
            <a:r>
              <a:rPr lang="en-US" sz="1400" dirty="0">
                <a:solidFill>
                  <a:schemeClr val="bg1"/>
                </a:solidFill>
              </a:rPr>
              <a:t> </a:t>
            </a:r>
            <a:r>
              <a:rPr lang="en-US" sz="1400" dirty="0" err="1">
                <a:solidFill>
                  <a:schemeClr val="bg1"/>
                </a:solidFill>
              </a:rPr>
              <a:t>vermieten</a:t>
            </a:r>
            <a:endParaRPr lang="en-US" sz="14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49" name="TextBox 14">
            <a:extLst>
              <a:ext uri="{FF2B5EF4-FFF2-40B4-BE49-F238E27FC236}">
                <a16:creationId xmlns:a16="http://schemas.microsoft.com/office/drawing/2014/main" id="{D6D7CEF5-71A2-444F-B887-8B6BA9AFE137}"/>
              </a:ext>
            </a:extLst>
          </p:cNvPr>
          <p:cNvSpPr txBox="1"/>
          <p:nvPr/>
        </p:nvSpPr>
        <p:spPr>
          <a:xfrm>
            <a:off x="330799" y="1067694"/>
            <a:ext cx="5725623" cy="29837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dirty="0" err="1"/>
              <a:t>Sprache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ist</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r>
              <a:rPr lang="en-US" sz="1400" dirty="0"/>
              <a:t> </a:t>
            </a:r>
            <a:r>
              <a:rPr lang="en-US" sz="1400" dirty="0" err="1"/>
              <a:t>möglich</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24257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0799" y="1067694"/>
            <a:ext cx="5725623" cy="3953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sng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strike="sngStrike"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2" name="Pfeil: nach rechts 251">
            <a:extLst>
              <a:ext uri="{FF2B5EF4-FFF2-40B4-BE49-F238E27FC236}">
                <a16:creationId xmlns:a16="http://schemas.microsoft.com/office/drawing/2014/main" id="{C7382FB6-0BC8-459E-B56A-F33F16ACA8AB}"/>
              </a:ext>
            </a:extLst>
          </p:cNvPr>
          <p:cNvSpPr/>
          <p:nvPr/>
        </p:nvSpPr>
        <p:spPr>
          <a:xfrm rot="10800000">
            <a:off x="5453358" y="4399078"/>
            <a:ext cx="642642" cy="318318"/>
          </a:xfrm>
          <a:prstGeom prst="rightArrow">
            <a:avLst>
              <a:gd name="adj1" fmla="val 50000"/>
              <a:gd name="adj2" fmla="val 100693"/>
            </a:avLst>
          </a:prstGeom>
          <a:solidFill>
            <a:schemeClr val="accent1"/>
          </a:solidFill>
          <a:ln w="3175">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3" name="Pfeil: nach rechts 252">
            <a:extLst>
              <a:ext uri="{FF2B5EF4-FFF2-40B4-BE49-F238E27FC236}">
                <a16:creationId xmlns:a16="http://schemas.microsoft.com/office/drawing/2014/main" id="{51714605-C34C-4CF6-BE0D-961FD6596CF6}"/>
              </a:ext>
            </a:extLst>
          </p:cNvPr>
          <p:cNvSpPr/>
          <p:nvPr/>
        </p:nvSpPr>
        <p:spPr>
          <a:xfrm rot="10800000">
            <a:off x="5453357" y="3423665"/>
            <a:ext cx="642642" cy="318318"/>
          </a:xfrm>
          <a:prstGeom prst="rightArrow">
            <a:avLst>
              <a:gd name="adj1" fmla="val 50000"/>
              <a:gd name="adj2" fmla="val 100693"/>
            </a:avLst>
          </a:prstGeom>
          <a:solidFill>
            <a:schemeClr val="accent1"/>
          </a:solidFill>
          <a:ln w="3175">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4" name="Pfeil: nach rechts 253">
            <a:extLst>
              <a:ext uri="{FF2B5EF4-FFF2-40B4-BE49-F238E27FC236}">
                <a16:creationId xmlns:a16="http://schemas.microsoft.com/office/drawing/2014/main" id="{38E77186-E19E-4F16-B19C-119CA4A7879E}"/>
              </a:ext>
            </a:extLst>
          </p:cNvPr>
          <p:cNvSpPr/>
          <p:nvPr/>
        </p:nvSpPr>
        <p:spPr>
          <a:xfrm rot="10800000">
            <a:off x="5453357" y="2200214"/>
            <a:ext cx="642642" cy="318318"/>
          </a:xfrm>
          <a:prstGeom prst="rightArrow">
            <a:avLst>
              <a:gd name="adj1" fmla="val 50000"/>
              <a:gd name="adj2" fmla="val 100693"/>
            </a:avLst>
          </a:prstGeom>
          <a:solidFill>
            <a:schemeClr val="accent1"/>
          </a:solidFill>
          <a:ln w="3175">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5" name="Pfeil: nach rechts 254">
            <a:extLst>
              <a:ext uri="{FF2B5EF4-FFF2-40B4-BE49-F238E27FC236}">
                <a16:creationId xmlns:a16="http://schemas.microsoft.com/office/drawing/2014/main" id="{16C644D2-E8BA-4630-870B-97461C5DF3D8}"/>
              </a:ext>
            </a:extLst>
          </p:cNvPr>
          <p:cNvSpPr/>
          <p:nvPr/>
        </p:nvSpPr>
        <p:spPr>
          <a:xfrm>
            <a:off x="6095999" y="1881896"/>
            <a:ext cx="642642" cy="318318"/>
          </a:xfrm>
          <a:prstGeom prst="rightArrow">
            <a:avLst>
              <a:gd name="adj1" fmla="val 50000"/>
              <a:gd name="adj2" fmla="val 100693"/>
            </a:avLst>
          </a:prstGeom>
          <a:solidFill>
            <a:schemeClr val="accent1"/>
          </a:solidFill>
          <a:ln w="635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Wie </a:t>
            </a:r>
            <a:r>
              <a:rPr lang="en-US" sz="1400" dirty="0" err="1">
                <a:solidFill>
                  <a:schemeClr val="tx1">
                    <a:lumMod val="75000"/>
                    <a:lumOff val="25000"/>
                  </a:schemeClr>
                </a:solidFill>
              </a:rPr>
              <a:t>soll</a:t>
            </a:r>
            <a:r>
              <a:rPr lang="en-US" sz="1400" dirty="0">
                <a:solidFill>
                  <a:schemeClr val="tx1">
                    <a:lumMod val="75000"/>
                    <a:lumOff val="25000"/>
                  </a:schemeClr>
                </a:solidFill>
              </a:rPr>
              <a:t> </a:t>
            </a:r>
            <a:r>
              <a:rPr lang="en-US" sz="1400" dirty="0" err="1">
                <a:solidFill>
                  <a:schemeClr val="tx1">
                    <a:lumMod val="75000"/>
                    <a:lumOff val="25000"/>
                  </a:schemeClr>
                </a:solidFill>
              </a:rPr>
              <a:t>gegendert</a:t>
            </a:r>
            <a:r>
              <a:rPr lang="en-US" sz="1400" dirty="0">
                <a:solidFill>
                  <a:schemeClr val="tx1">
                    <a:lumMod val="75000"/>
                    <a:lumOff val="25000"/>
                  </a:schemeClr>
                </a:solidFill>
              </a:rPr>
              <a:t> </a:t>
            </a:r>
            <a:r>
              <a:rPr lang="en-US" sz="1400" dirty="0" err="1">
                <a:solidFill>
                  <a:schemeClr val="tx1">
                    <a:lumMod val="75000"/>
                    <a:lumOff val="25000"/>
                  </a:schemeClr>
                </a:solidFill>
              </a:rPr>
              <a:t>werden</a:t>
            </a:r>
            <a:r>
              <a:rPr lang="en-US" sz="1400" dirty="0">
                <a:solidFill>
                  <a:schemeClr val="tx1">
                    <a:lumMod val="75000"/>
                    <a:lumOff val="25000"/>
                  </a:schemeClr>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a:t>
            </a:r>
            <a:r>
              <a:rPr lang="en-US" sz="1400" dirty="0" err="1">
                <a:solidFill>
                  <a:schemeClr val="tx1">
                    <a:lumMod val="75000"/>
                    <a:lumOff val="25000"/>
                  </a:schemeClr>
                </a:solidFill>
              </a:rPr>
              <a:t>Werbeflächen</a:t>
            </a:r>
            <a:r>
              <a:rPr lang="en-US" sz="1400" dirty="0">
                <a:solidFill>
                  <a:schemeClr val="tx1">
                    <a:lumMod val="75000"/>
                    <a:lumOff val="25000"/>
                  </a:schemeClr>
                </a:solidFill>
              </a:rPr>
              <a:t> </a:t>
            </a:r>
            <a:r>
              <a:rPr lang="en-US" sz="1400" dirty="0" err="1">
                <a:solidFill>
                  <a:schemeClr val="tx1">
                    <a:lumMod val="75000"/>
                    <a:lumOff val="25000"/>
                  </a:schemeClr>
                </a:solidFill>
              </a:rPr>
              <a:t>vermieten</a:t>
            </a:r>
            <a:endParaRPr lang="en-US" sz="1400" dirty="0">
              <a:solidFill>
                <a:schemeClr val="tx1">
                  <a:lumMod val="75000"/>
                  <a:lumOff val="25000"/>
                </a:schemeClr>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276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9872" y="1257319"/>
            <a:ext cx="4413577" cy="1495794"/>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Projekt</a:t>
            </a:r>
            <a:r>
              <a:rPr lang="en-US" sz="5400" b="1" dirty="0">
                <a:latin typeface="Arial"/>
                <a:cs typeface="Arial"/>
              </a:rPr>
              <a:t>- management</a:t>
            </a:r>
            <a:endParaRPr lang="de-DE" dirty="0"/>
          </a:p>
        </p:txBody>
      </p:sp>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2"/>
          <a:stretch>
            <a:fillRect/>
          </a:stretch>
        </p:blipFill>
        <p:spPr>
          <a:xfrm>
            <a:off x="479872" y="3036358"/>
            <a:ext cx="3983811" cy="3405052"/>
          </a:xfrm>
          <a:prstGeom prst="rect">
            <a:avLst/>
          </a:prstGeom>
          <a:ln>
            <a:noFill/>
          </a:ln>
          <a:effectLst>
            <a:outerShdw blurRad="292100" dist="139700" dir="2700000" algn="tl" rotWithShape="0">
              <a:srgbClr val="333333">
                <a:alpha val="65000"/>
              </a:srgbClr>
            </a:outerShdw>
          </a:effectLst>
        </p:spPr>
      </p:pic>
      <p:pic>
        <p:nvPicPr>
          <p:cNvPr id="15" name="Bildplatzhalter 14">
            <a:extLst>
              <a:ext uri="{FF2B5EF4-FFF2-40B4-BE49-F238E27FC236}">
                <a16:creationId xmlns:a16="http://schemas.microsoft.com/office/drawing/2014/main" id="{07A5BBA7-077B-4126-8AD1-43354D3E133F}"/>
              </a:ext>
            </a:extLst>
          </p:cNvPr>
          <p:cNvPicPr>
            <a:picLocks noGrp="1" noChangeAspect="1"/>
          </p:cNvPicPr>
          <p:nvPr>
            <p:ph type="pic" sz="quarter" idx="10"/>
          </p:nvPr>
        </p:nvPicPr>
        <p:blipFill>
          <a:blip r:embed="rId3"/>
          <a:srcRect t="877" b="877"/>
          <a:stretch>
            <a:fillRect/>
          </a:stretch>
        </p:blipFill>
        <p:spPr>
          <a:xfrm>
            <a:off x="5768974" y="1434359"/>
            <a:ext cx="6540500" cy="3681413"/>
          </a:xfrm>
        </p:spPr>
      </p:pic>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4"/>
          <a:stretch>
            <a:fillRect/>
          </a:stretch>
        </p:blipFill>
        <p:spPr>
          <a:xfrm>
            <a:off x="5128734" y="1257319"/>
            <a:ext cx="7820981" cy="4602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137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lvl="0">
              <a:lnSpc>
                <a:spcPct val="90000"/>
              </a:lnSpc>
              <a:defRPr/>
            </a:pPr>
            <a:r>
              <a:rPr lang="fr-FR" sz="4800" dirty="0" err="1">
                <a:solidFill>
                  <a:schemeClr val="accent1"/>
                </a:solidFill>
                <a:latin typeface="Segoe UI Semibold" panose="020B0702040204020203" pitchFamily="34" charset="0"/>
                <a:cs typeface="Segoe UI Semibold" panose="020B0702040204020203" pitchFamily="34" charset="0"/>
              </a:rPr>
              <a:t>Zusammenfassung</a:t>
            </a:r>
            <a:endParaRPr kumimoji="0" lang="fr-FR" sz="48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6" name="Grafik 15">
            <a:extLst>
              <a:ext uri="{FF2B5EF4-FFF2-40B4-BE49-F238E27FC236}">
                <a16:creationId xmlns:a16="http://schemas.microsoft.com/office/drawing/2014/main" id="{7EB9CE1F-FC82-46EE-8B97-C0223222B0CD}"/>
              </a:ext>
            </a:extLst>
          </p:cNvPr>
          <p:cNvPicPr>
            <a:picLocks noChangeAspect="1"/>
          </p:cNvPicPr>
          <p:nvPr/>
        </p:nvPicPr>
        <p:blipFill>
          <a:blip r:embed="rId3"/>
          <a:stretch>
            <a:fillRect/>
          </a:stretch>
        </p:blipFill>
        <p:spPr>
          <a:xfrm>
            <a:off x="6873868" y="1523756"/>
            <a:ext cx="4819570" cy="3810487"/>
          </a:xfrm>
          <a:prstGeom prst="rect">
            <a:avLst/>
          </a:prstGeom>
        </p:spPr>
      </p:pic>
    </p:spTree>
    <p:extLst>
      <p:ext uri="{BB962C8B-B14F-4D97-AF65-F5344CB8AC3E}">
        <p14:creationId xmlns:p14="http://schemas.microsoft.com/office/powerpoint/2010/main" val="3791728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76449DCB-7310-466B-8A69-1C2FEA407E39}"/>
              </a:ext>
            </a:extLst>
          </p:cNvPr>
          <p:cNvSpPr/>
          <p:nvPr/>
        </p:nvSpPr>
        <p:spPr>
          <a:xfrm>
            <a:off x="1" y="0"/>
            <a:ext cx="1906438"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hteck 7">
            <a:extLst>
              <a:ext uri="{FF2B5EF4-FFF2-40B4-BE49-F238E27FC236}">
                <a16:creationId xmlns:a16="http://schemas.microsoft.com/office/drawing/2014/main" id="{BF6D5CFF-9707-41D9-A925-1362B1D45DE9}"/>
              </a:ext>
            </a:extLst>
          </p:cNvPr>
          <p:cNvSpPr/>
          <p:nvPr/>
        </p:nvSpPr>
        <p:spPr>
          <a:xfrm>
            <a:off x="888522" y="768438"/>
            <a:ext cx="2311880" cy="7246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extBox 3">
            <a:extLst>
              <a:ext uri="{FF2B5EF4-FFF2-40B4-BE49-F238E27FC236}">
                <a16:creationId xmlns:a16="http://schemas.microsoft.com/office/drawing/2014/main" id="{FD705AE5-4DA2-4A42-9093-558A8A88B59F}"/>
              </a:ext>
            </a:extLst>
          </p:cNvPr>
          <p:cNvSpPr txBox="1"/>
          <p:nvPr/>
        </p:nvSpPr>
        <p:spPr>
          <a:xfrm>
            <a:off x="1847205" y="880902"/>
            <a:ext cx="1353196" cy="49968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sz="3200" b="1" dirty="0" err="1">
                <a:solidFill>
                  <a:schemeClr val="bg1"/>
                </a:solidFill>
                <a:latin typeface="Arial" panose="020B0604020202020204" pitchFamily="34" charset="0"/>
                <a:cs typeface="Arial" panose="020B0604020202020204" pitchFamily="34" charset="0"/>
              </a:rPr>
              <a:t>Fazit</a:t>
            </a:r>
            <a:endParaRPr kumimoji="0" lang="fr-FR" sz="3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 name="TextBox 4">
            <a:extLst>
              <a:ext uri="{FF2B5EF4-FFF2-40B4-BE49-F238E27FC236}">
                <a16:creationId xmlns:a16="http://schemas.microsoft.com/office/drawing/2014/main" id="{05BD778A-0FBF-401D-B1E7-F2AE6F0E1C90}"/>
              </a:ext>
            </a:extLst>
          </p:cNvPr>
          <p:cNvSpPr txBox="1"/>
          <p:nvPr/>
        </p:nvSpPr>
        <p:spPr>
          <a:xfrm>
            <a:off x="3306222" y="2153209"/>
            <a:ext cx="4151794" cy="35855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00000"/>
              </a:lnSpc>
              <a:spcBef>
                <a:spcPts val="600"/>
              </a:spcBef>
              <a:defRPr/>
            </a:pPr>
            <a:r>
              <a:rPr lang="de-DE" sz="1800" b="1" dirty="0">
                <a:solidFill>
                  <a:srgbClr val="EF402D"/>
                </a:solidFill>
              </a:rPr>
              <a:t>GitHub-Organisation:</a:t>
            </a:r>
            <a:br>
              <a:rPr lang="de-DE" sz="1800" b="1" dirty="0">
                <a:solidFill>
                  <a:srgbClr val="EF402D"/>
                </a:solidFill>
              </a:rPr>
            </a:br>
            <a:r>
              <a:rPr lang="de-DE" sz="1800" b="1" dirty="0">
                <a:solidFill>
                  <a:srgbClr val="EF402D"/>
                </a:solidFill>
              </a:rPr>
              <a:t>&gt;</a:t>
            </a:r>
            <a:r>
              <a:rPr lang="de-DE" sz="1800" dirty="0"/>
              <a:t> Public Foss Projekt</a:t>
            </a:r>
          </a:p>
          <a:p>
            <a:pPr lvl="0">
              <a:lnSpc>
                <a:spcPct val="100000"/>
              </a:lnSpc>
              <a:spcBef>
                <a:spcPts val="600"/>
              </a:spcBef>
              <a:defRPr/>
            </a:pPr>
            <a:r>
              <a:rPr lang="de-DE" sz="1800" b="1" dirty="0">
                <a:solidFill>
                  <a:srgbClr val="EF402D"/>
                </a:solidFill>
              </a:rPr>
              <a:t>&gt; </a:t>
            </a:r>
            <a:r>
              <a:rPr lang="de-DE" sz="1800" dirty="0" err="1"/>
              <a:t>DevOps</a:t>
            </a:r>
            <a:r>
              <a:rPr lang="de-DE" sz="1800" dirty="0"/>
              <a:t> Environment mit GitHub </a:t>
            </a:r>
            <a:br>
              <a:rPr lang="de-DE" sz="1800" dirty="0"/>
            </a:br>
            <a:r>
              <a:rPr lang="de-DE" sz="1800" dirty="0"/>
              <a:t>    Actions</a:t>
            </a:r>
          </a:p>
          <a:p>
            <a:pPr>
              <a:lnSpc>
                <a:spcPct val="100000"/>
              </a:lnSpc>
              <a:spcBef>
                <a:spcPts val="600"/>
              </a:spcBef>
              <a:defRPr/>
            </a:pPr>
            <a:r>
              <a:rPr lang="de-DE" sz="1800" b="1" dirty="0">
                <a:solidFill>
                  <a:srgbClr val="EF402D"/>
                </a:solidFill>
              </a:rPr>
              <a:t>&gt; </a:t>
            </a:r>
            <a:r>
              <a:rPr lang="de-DE" sz="1800" dirty="0" err="1"/>
              <a:t>Contribution</a:t>
            </a:r>
            <a:r>
              <a:rPr lang="de-DE" sz="1800" dirty="0"/>
              <a:t> Guidelines</a:t>
            </a:r>
          </a:p>
          <a:p>
            <a:pPr lvl="0">
              <a:lnSpc>
                <a:spcPct val="100000"/>
              </a:lnSpc>
              <a:spcBef>
                <a:spcPts val="600"/>
              </a:spcBef>
              <a:defRPr/>
            </a:pPr>
            <a:r>
              <a:rPr lang="de-DE" sz="1800" b="1" dirty="0">
                <a:solidFill>
                  <a:srgbClr val="EF402D"/>
                </a:solidFill>
              </a:rPr>
              <a:t>&gt; </a:t>
            </a:r>
            <a:r>
              <a:rPr lang="de-DE" sz="1800" dirty="0"/>
              <a:t>Code </a:t>
            </a:r>
            <a:r>
              <a:rPr lang="de-DE" sz="1800" dirty="0" err="1"/>
              <a:t>of</a:t>
            </a:r>
            <a:r>
              <a:rPr lang="de-DE" sz="1800" dirty="0"/>
              <a:t> Conduct</a:t>
            </a:r>
          </a:p>
          <a:p>
            <a:pPr lvl="0">
              <a:lnSpc>
                <a:spcPct val="100000"/>
              </a:lnSpc>
              <a:spcBef>
                <a:spcPts val="600"/>
              </a:spcBef>
              <a:defRPr/>
            </a:pPr>
            <a:r>
              <a:rPr lang="de-DE" sz="1800" b="1" dirty="0">
                <a:solidFill>
                  <a:srgbClr val="EF402D"/>
                </a:solidFill>
              </a:rPr>
              <a:t>&gt; </a:t>
            </a:r>
            <a:r>
              <a:rPr lang="de-DE" sz="1800" dirty="0"/>
              <a:t>Security Policy</a:t>
            </a:r>
          </a:p>
          <a:p>
            <a:pPr lvl="0">
              <a:lnSpc>
                <a:spcPct val="100000"/>
              </a:lnSpc>
              <a:spcBef>
                <a:spcPts val="600"/>
              </a:spcBef>
              <a:defRPr/>
            </a:pPr>
            <a:r>
              <a:rPr lang="de-DE" sz="1800" b="1" dirty="0">
                <a:solidFill>
                  <a:srgbClr val="EF402D"/>
                </a:solidFill>
              </a:rPr>
              <a:t>&gt; </a:t>
            </a:r>
            <a:r>
              <a:rPr lang="de-DE" sz="1800" dirty="0"/>
              <a:t>Automatisiertes </a:t>
            </a:r>
            <a:r>
              <a:rPr lang="de-DE" sz="1800" dirty="0" err="1"/>
              <a:t>Semantic</a:t>
            </a:r>
            <a:r>
              <a:rPr lang="de-DE" sz="1800" dirty="0"/>
              <a:t> </a:t>
            </a:r>
            <a:r>
              <a:rPr lang="de-DE" sz="1800" dirty="0" err="1"/>
              <a:t>Versioning</a:t>
            </a:r>
            <a:r>
              <a:rPr lang="de-DE" sz="1800" dirty="0"/>
              <a:t> </a:t>
            </a:r>
            <a:br>
              <a:rPr lang="de-DE" sz="1800" dirty="0"/>
            </a:br>
            <a:r>
              <a:rPr lang="de-DE" sz="1800" dirty="0"/>
              <a:t>    mit Milestones</a:t>
            </a:r>
          </a:p>
          <a:p>
            <a:pPr>
              <a:lnSpc>
                <a:spcPct val="100000"/>
              </a:lnSpc>
              <a:spcBef>
                <a:spcPts val="600"/>
              </a:spcBef>
              <a:defRPr/>
            </a:pPr>
            <a:r>
              <a:rPr lang="de-DE" sz="1800" b="1" dirty="0">
                <a:solidFill>
                  <a:srgbClr val="EF402D"/>
                </a:solidFill>
              </a:rPr>
              <a:t>&gt; </a:t>
            </a:r>
            <a:r>
              <a:rPr lang="de-DE" sz="1800" dirty="0" err="1"/>
              <a:t>Issue</a:t>
            </a:r>
            <a:r>
              <a:rPr lang="de-DE" sz="1800" dirty="0"/>
              <a:t> und </a:t>
            </a:r>
            <a:r>
              <a:rPr lang="de-DE" sz="1800" dirty="0" err="1"/>
              <a:t>Pullrequest</a:t>
            </a:r>
            <a:r>
              <a:rPr lang="de-DE" sz="1800" dirty="0"/>
              <a:t> Templates</a:t>
            </a:r>
          </a:p>
          <a:p>
            <a:pPr>
              <a:lnSpc>
                <a:spcPct val="100000"/>
              </a:lnSpc>
              <a:spcBef>
                <a:spcPts val="600"/>
              </a:spcBef>
              <a:defRPr/>
            </a:pPr>
            <a:r>
              <a:rPr lang="de-DE" sz="1800" b="1" dirty="0">
                <a:solidFill>
                  <a:srgbClr val="EF402D"/>
                </a:solidFill>
              </a:rPr>
              <a:t>&gt; </a:t>
            </a:r>
            <a:r>
              <a:rPr lang="de-DE" sz="1800" dirty="0"/>
              <a:t>Projektlizenz</a:t>
            </a:r>
          </a:p>
        </p:txBody>
      </p:sp>
      <p:sp>
        <p:nvSpPr>
          <p:cNvPr id="9" name="TextBox 4">
            <a:extLst>
              <a:ext uri="{FF2B5EF4-FFF2-40B4-BE49-F238E27FC236}">
                <a16:creationId xmlns:a16="http://schemas.microsoft.com/office/drawing/2014/main" id="{61416F12-AD41-4BE9-8CBA-735B8987F411}"/>
              </a:ext>
            </a:extLst>
          </p:cNvPr>
          <p:cNvSpPr txBox="1"/>
          <p:nvPr/>
        </p:nvSpPr>
        <p:spPr>
          <a:xfrm>
            <a:off x="7458016" y="2149508"/>
            <a:ext cx="3592945" cy="21698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00000"/>
              </a:lnSpc>
              <a:spcBef>
                <a:spcPts val="600"/>
              </a:spcBef>
              <a:defRPr/>
            </a:pPr>
            <a:r>
              <a:rPr lang="de-DE" sz="1800" b="1" dirty="0">
                <a:solidFill>
                  <a:srgbClr val="EF402D"/>
                </a:solidFill>
              </a:rPr>
              <a:t>Projekt:</a:t>
            </a:r>
            <a:br>
              <a:rPr lang="de-DE" sz="1800" b="1" dirty="0"/>
            </a:br>
            <a:r>
              <a:rPr lang="de-DE" sz="1800" b="1" dirty="0">
                <a:solidFill>
                  <a:srgbClr val="EF402D"/>
                </a:solidFill>
              </a:rPr>
              <a:t>&gt;</a:t>
            </a:r>
            <a:r>
              <a:rPr lang="de-DE" sz="1800" dirty="0"/>
              <a:t> Frontend</a:t>
            </a:r>
          </a:p>
          <a:p>
            <a:pPr lvl="0">
              <a:lnSpc>
                <a:spcPct val="100000"/>
              </a:lnSpc>
              <a:spcBef>
                <a:spcPts val="600"/>
              </a:spcBef>
              <a:defRPr/>
            </a:pPr>
            <a:r>
              <a:rPr lang="de-DE" sz="1800" b="1" dirty="0">
                <a:solidFill>
                  <a:srgbClr val="EF402D"/>
                </a:solidFill>
              </a:rPr>
              <a:t>&gt; </a:t>
            </a:r>
            <a:r>
              <a:rPr lang="de-DE" sz="1800" dirty="0"/>
              <a:t>Aktivitätsdiagramm</a:t>
            </a:r>
          </a:p>
          <a:p>
            <a:pPr lvl="0">
              <a:lnSpc>
                <a:spcPct val="100000"/>
              </a:lnSpc>
              <a:spcBef>
                <a:spcPts val="600"/>
              </a:spcBef>
              <a:defRPr/>
            </a:pPr>
            <a:r>
              <a:rPr lang="de-DE" sz="1800" dirty="0"/>
              <a:t>    </a:t>
            </a:r>
            <a:r>
              <a:rPr lang="de-DE" sz="1800" dirty="0">
                <a:solidFill>
                  <a:srgbClr val="EF402D"/>
                </a:solidFill>
                <a:sym typeface="Wingdings" panose="05000000000000000000" pitchFamily="2" charset="2"/>
              </a:rPr>
              <a:t> </a:t>
            </a:r>
            <a:r>
              <a:rPr lang="de-DE" sz="1800" dirty="0"/>
              <a:t>Konkrete Vorstellung, wie </a:t>
            </a:r>
            <a:br>
              <a:rPr lang="de-DE" sz="1800" dirty="0"/>
            </a:br>
            <a:r>
              <a:rPr lang="de-DE" sz="1800" dirty="0"/>
              <a:t>         unser Produkt vorgeht</a:t>
            </a:r>
          </a:p>
          <a:p>
            <a:pPr lvl="0">
              <a:lnSpc>
                <a:spcPct val="100000"/>
              </a:lnSpc>
              <a:spcBef>
                <a:spcPts val="600"/>
              </a:spcBef>
              <a:defRPr/>
            </a:pPr>
            <a:r>
              <a:rPr lang="de-DE" sz="1800" b="1" dirty="0">
                <a:solidFill>
                  <a:srgbClr val="EF402D"/>
                </a:solidFill>
              </a:rPr>
              <a:t>&gt; </a:t>
            </a:r>
            <a:r>
              <a:rPr lang="de-DE" sz="1800" dirty="0"/>
              <a:t>Erster Entwurf für die Struktur </a:t>
            </a:r>
            <a:br>
              <a:rPr lang="de-DE" sz="1800" dirty="0"/>
            </a:br>
            <a:r>
              <a:rPr lang="de-DE" sz="1800" dirty="0"/>
              <a:t>    der Datenbank als ERM</a:t>
            </a:r>
          </a:p>
        </p:txBody>
      </p:sp>
    </p:spTree>
    <p:extLst>
      <p:ext uri="{BB962C8B-B14F-4D97-AF65-F5344CB8AC3E}">
        <p14:creationId xmlns:p14="http://schemas.microsoft.com/office/powerpoint/2010/main" val="3834296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76449DCB-7310-466B-8A69-1C2FEA407E39}"/>
              </a:ext>
            </a:extLst>
          </p:cNvPr>
          <p:cNvSpPr/>
          <p:nvPr/>
        </p:nvSpPr>
        <p:spPr>
          <a:xfrm>
            <a:off x="1" y="0"/>
            <a:ext cx="1906438"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hteck 7">
            <a:extLst>
              <a:ext uri="{FF2B5EF4-FFF2-40B4-BE49-F238E27FC236}">
                <a16:creationId xmlns:a16="http://schemas.microsoft.com/office/drawing/2014/main" id="{BF6D5CFF-9707-41D9-A925-1362B1D45DE9}"/>
              </a:ext>
            </a:extLst>
          </p:cNvPr>
          <p:cNvSpPr/>
          <p:nvPr/>
        </p:nvSpPr>
        <p:spPr>
          <a:xfrm>
            <a:off x="888521" y="768438"/>
            <a:ext cx="2872596" cy="7246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extBox 3">
            <a:extLst>
              <a:ext uri="{FF2B5EF4-FFF2-40B4-BE49-F238E27FC236}">
                <a16:creationId xmlns:a16="http://schemas.microsoft.com/office/drawing/2014/main" id="{FD705AE5-4DA2-4A42-9093-558A8A88B59F}"/>
              </a:ext>
            </a:extLst>
          </p:cNvPr>
          <p:cNvSpPr txBox="1"/>
          <p:nvPr/>
        </p:nvSpPr>
        <p:spPr>
          <a:xfrm>
            <a:off x="1975449" y="880902"/>
            <a:ext cx="1716657"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bg1"/>
                </a:solidFill>
                <a:latin typeface="Arial" panose="020B0604020202020204" pitchFamily="34" charset="0"/>
                <a:cs typeface="Arial" panose="020B0604020202020204" pitchFamily="34" charset="0"/>
              </a:rPr>
              <a:t>Ausblick</a:t>
            </a:r>
            <a:endParaRPr kumimoji="0" lang="fr-FR" sz="3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 name="TextBox 4">
            <a:extLst>
              <a:ext uri="{FF2B5EF4-FFF2-40B4-BE49-F238E27FC236}">
                <a16:creationId xmlns:a16="http://schemas.microsoft.com/office/drawing/2014/main" id="{CA638FF6-4D09-4D08-BB40-82820BDB02C1}"/>
              </a:ext>
            </a:extLst>
          </p:cNvPr>
          <p:cNvSpPr txBox="1"/>
          <p:nvPr/>
        </p:nvSpPr>
        <p:spPr>
          <a:xfrm>
            <a:off x="3366605" y="2579546"/>
            <a:ext cx="8018087" cy="240065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EF402D"/>
                </a:solidFill>
              </a:rPr>
              <a:t>Technik-Aspekt:</a:t>
            </a:r>
          </a:p>
          <a:p>
            <a:pPr lvl="0">
              <a:lnSpc>
                <a:spcPct val="100000"/>
              </a:lnSpc>
              <a:spcBef>
                <a:spcPts val="600"/>
              </a:spcBef>
              <a:defRPr/>
            </a:pPr>
            <a:r>
              <a:rPr lang="de-DE" sz="1800" b="1" dirty="0">
                <a:solidFill>
                  <a:srgbClr val="EF402D"/>
                </a:solidFill>
              </a:rPr>
              <a:t>&gt;</a:t>
            </a:r>
            <a:r>
              <a:rPr lang="de-DE" sz="1800" dirty="0"/>
              <a:t> Erstellung des </a:t>
            </a:r>
            <a:r>
              <a:rPr lang="de-DE" sz="1800" dirty="0" err="1"/>
              <a:t>Backends</a:t>
            </a:r>
            <a:r>
              <a:rPr lang="de-DE" sz="1800" dirty="0"/>
              <a:t> mit Datenbank-Anbindung</a:t>
            </a:r>
          </a:p>
          <a:p>
            <a:pPr lvl="0">
              <a:lnSpc>
                <a:spcPct val="100000"/>
              </a:lnSpc>
              <a:spcBef>
                <a:spcPts val="600"/>
              </a:spcBef>
              <a:defRPr/>
            </a:pPr>
            <a:r>
              <a:rPr lang="de-DE" sz="1800" b="1" dirty="0">
                <a:solidFill>
                  <a:srgbClr val="EF402D"/>
                </a:solidFill>
              </a:rPr>
              <a:t>&gt; </a:t>
            </a:r>
            <a:r>
              <a:rPr lang="de-DE" sz="1800" dirty="0"/>
              <a:t>Datenbank designen und befüllen</a:t>
            </a:r>
          </a:p>
          <a:p>
            <a:pPr lvl="0">
              <a:lnSpc>
                <a:spcPct val="100000"/>
              </a:lnSpc>
              <a:spcBef>
                <a:spcPts val="600"/>
              </a:spcBef>
              <a:defRPr/>
            </a:pPr>
            <a:endParaRPr lang="de-DE" sz="1800" dirty="0"/>
          </a:p>
          <a:p>
            <a:pPr lvl="0">
              <a:lnSpc>
                <a:spcPct val="100000"/>
              </a:lnSpc>
              <a:spcBef>
                <a:spcPts val="600"/>
              </a:spcBef>
              <a:defRPr/>
            </a:pPr>
            <a:r>
              <a:rPr lang="de-DE" sz="1800" b="1" dirty="0">
                <a:solidFill>
                  <a:srgbClr val="EF402D"/>
                </a:solidFill>
              </a:rPr>
              <a:t>Projektmanagement-Aspekt:</a:t>
            </a:r>
          </a:p>
          <a:p>
            <a:pPr lvl="0">
              <a:lnSpc>
                <a:spcPct val="100000"/>
              </a:lnSpc>
              <a:spcBef>
                <a:spcPts val="600"/>
              </a:spcBef>
              <a:defRPr/>
            </a:pPr>
            <a:r>
              <a:rPr lang="de-DE" sz="1800" b="1" dirty="0">
                <a:solidFill>
                  <a:srgbClr val="EF402D"/>
                </a:solidFill>
              </a:rPr>
              <a:t>&gt; </a:t>
            </a:r>
            <a:r>
              <a:rPr lang="de-DE" sz="1800" dirty="0">
                <a:solidFill>
                  <a:schemeClr val="tx2"/>
                </a:solidFill>
              </a:rPr>
              <a:t>Vision und Strategie</a:t>
            </a:r>
          </a:p>
          <a:p>
            <a:pPr lvl="0">
              <a:lnSpc>
                <a:spcPct val="100000"/>
              </a:lnSpc>
              <a:spcBef>
                <a:spcPts val="600"/>
              </a:spcBef>
              <a:defRPr/>
            </a:pPr>
            <a:r>
              <a:rPr lang="de-DE" sz="1800" b="1" dirty="0">
                <a:solidFill>
                  <a:srgbClr val="EF402D"/>
                </a:solidFill>
              </a:rPr>
              <a:t>&gt;</a:t>
            </a:r>
            <a:r>
              <a:rPr lang="de-DE" sz="1800" dirty="0">
                <a:solidFill>
                  <a:schemeClr val="tx2"/>
                </a:solidFill>
              </a:rPr>
              <a:t> Risiko-Analyse (fortlaufend)</a:t>
            </a:r>
          </a:p>
        </p:txBody>
      </p:sp>
    </p:spTree>
    <p:extLst>
      <p:ext uri="{BB962C8B-B14F-4D97-AF65-F5344CB8AC3E}">
        <p14:creationId xmlns:p14="http://schemas.microsoft.com/office/powerpoint/2010/main" val="3839839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2473569" y="2598003"/>
            <a:ext cx="7244862" cy="1661993"/>
          </a:xfrm>
          <a:prstGeom prst="rect">
            <a:avLst/>
          </a:prstGeom>
          <a:noFill/>
        </p:spPr>
        <p:txBody>
          <a:bodyPr wrap="square" lIns="0" tIns="0" rIns="0" bIns="0" rtlCol="0" anchor="t">
            <a:spAutoFit/>
          </a:bodyPr>
          <a:lstStyle/>
          <a:p>
            <a:pPr lvl="0" algn="ctr">
              <a:lnSpc>
                <a:spcPct val="90000"/>
              </a:lnSpc>
              <a:defRPr/>
            </a:pPr>
            <a:r>
              <a:rPr lang="fr-FR" sz="6000" b="1" dirty="0" err="1">
                <a:solidFill>
                  <a:schemeClr val="accent1"/>
                </a:solidFill>
                <a:latin typeface="Arial" panose="020B0604020202020204" pitchFamily="34" charset="0"/>
                <a:cs typeface="Arial" panose="020B0604020202020204" pitchFamily="34" charset="0"/>
              </a:rPr>
              <a:t>Vielen</a:t>
            </a: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accent1"/>
                </a:solidFill>
                <a:latin typeface="Arial" panose="020B0604020202020204" pitchFamily="34" charset="0"/>
                <a:cs typeface="Arial" panose="020B0604020202020204" pitchFamily="34" charset="0"/>
              </a:rPr>
              <a:t>Dank</a:t>
            </a: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für</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Ihre</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Aufmerksamkeit</a:t>
            </a:r>
            <a:r>
              <a:rPr lang="fr-FR" sz="6000" b="1" dirty="0">
                <a:solidFill>
                  <a:schemeClr val="bg1"/>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66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794556" y="2912700"/>
            <a:ext cx="1876274"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a:t>
            </a:r>
            <a:r>
              <a:rPr kumimoji="0" lang="en-US" sz="24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rPr>
              <a:t> </a:t>
            </a: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Hauptteil</a:t>
            </a:r>
            <a:endParaRPr kumimoji="0" lang="en-US" sz="24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802986" y="3387968"/>
            <a:ext cx="0" cy="348019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651368" y="4201634"/>
            <a:ext cx="3172204"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a:t>
            </a:r>
            <a:r>
              <a:rPr kumimoji="0" lang="en-US" sz="24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rPr>
              <a:t> </a:t>
            </a: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Zusammenfassung</a:t>
            </a:r>
            <a:endParaRPr kumimoji="0" lang="en-US" sz="16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659799" y="4617870"/>
            <a:ext cx="0" cy="224013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498706" y="3906168"/>
            <a:ext cx="2061347"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600" b="1" dirty="0">
                <a:solidFill>
                  <a:schemeClr val="accent1"/>
                </a:solidFill>
                <a:latin typeface="Segoe UI Semibold"/>
                <a:ea typeface="Roboto" charset="0"/>
              </a:rPr>
              <a:t>//</a:t>
            </a:r>
            <a:r>
              <a:rPr lang="en-US" sz="1400" b="1" dirty="0">
                <a:solidFill>
                  <a:schemeClr val="accent1"/>
                </a:solidFill>
                <a:latin typeface="Segoe UI Semibold"/>
                <a:ea typeface="Roboto" charset="0"/>
              </a:rPr>
              <a:t> </a:t>
            </a: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Einführung</a:t>
            </a:r>
            <a:endParaRPr kumimoji="0" lang="en-US" sz="24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498706" y="4349367"/>
            <a:ext cx="0" cy="250863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4988065" y="3352218"/>
            <a:ext cx="1876273" cy="352341"/>
          </a:xfrm>
          <a:prstGeom prst="rect">
            <a:avLst/>
          </a:prstGeom>
          <a:noFill/>
        </p:spPr>
        <p:txBody>
          <a:bodyPr wrap="square" lIns="0" tIns="0" rIns="91440" bIns="0" rtlCol="0">
            <a:spAutoFit/>
          </a:bodyPr>
          <a:lstStyle/>
          <a:p>
            <a:pPr lvl="0">
              <a:lnSpc>
                <a:spcPct val="120000"/>
              </a:lnSpc>
              <a:defRPr/>
            </a:pP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Was? Wie?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Wer</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Wann</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a:t>
            </a:r>
          </a:p>
          <a:p>
            <a:pPr lvl="0">
              <a:lnSpc>
                <a:spcPct val="120000"/>
              </a:lnSpc>
              <a:defRPr/>
            </a:pP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Wozu</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Womit</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Warum</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5" name="TextBox 24">
            <a:extLst>
              <a:ext uri="{FF2B5EF4-FFF2-40B4-BE49-F238E27FC236}">
                <a16:creationId xmlns:a16="http://schemas.microsoft.com/office/drawing/2014/main" id="{32A92E10-14AE-427E-801E-ADF736E12A2F}"/>
              </a:ext>
            </a:extLst>
          </p:cNvPr>
          <p:cNvSpPr txBox="1"/>
          <p:nvPr/>
        </p:nvSpPr>
        <p:spPr>
          <a:xfrm>
            <a:off x="7844878" y="4589225"/>
            <a:ext cx="2007575" cy="906338"/>
          </a:xfrm>
          <a:prstGeom prst="rect">
            <a:avLst/>
          </a:prstGeom>
          <a:noFill/>
        </p:spPr>
        <p:txBody>
          <a:bodyPr wrap="square" lIns="0" tIns="0" rIns="91440" bIns="0" rtlCol="0">
            <a:spAutoFit/>
          </a:bodyPr>
          <a:lstStyle/>
          <a:p>
            <a:pPr lvl="0">
              <a:lnSpc>
                <a:spcPct val="120000"/>
              </a:lnSpc>
              <a:defRPr/>
            </a:pP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Wir</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ziehen</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ein</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Fazit</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über</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bisherige</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Arbeiten</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und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geben</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über</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die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Programmausführung</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hinaus</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Ausblick</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für</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die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weitere</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Arbeit am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Projekt</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7" name="TextBox 26">
            <a:extLst>
              <a:ext uri="{FF2B5EF4-FFF2-40B4-BE49-F238E27FC236}">
                <a16:creationId xmlns:a16="http://schemas.microsoft.com/office/drawing/2014/main" id="{41E1C074-23BC-46DB-A046-3CD61D722C80}"/>
              </a:ext>
            </a:extLst>
          </p:cNvPr>
          <p:cNvSpPr txBox="1"/>
          <p:nvPr/>
        </p:nvSpPr>
        <p:spPr>
          <a:xfrm>
            <a:off x="1683785" y="4320722"/>
            <a:ext cx="1867841" cy="721672"/>
          </a:xfrm>
          <a:prstGeom prst="rect">
            <a:avLst/>
          </a:prstGeom>
          <a:noFill/>
        </p:spPr>
        <p:txBody>
          <a:bodyPr wrap="square" lIns="0" tIns="0" rIns="91440" bIns="0" rtlCol="0">
            <a:spAutoFit/>
          </a:bodyPr>
          <a:lstStyle/>
          <a:p>
            <a:pPr lvl="0">
              <a:lnSpc>
                <a:spcPct val="120000"/>
              </a:lnSpc>
              <a:defRPr/>
            </a:pP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Mit</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der Motivation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erläutern</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wir</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Hintergründe</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und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beschreiben</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theoretische</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Erkenntnisse</a:t>
            </a:r>
            <a:r>
              <a:rPr lang="en-US" sz="1000" b="1" dirty="0">
                <a:solidFill>
                  <a:schemeClr val="tx2">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9" name="TextBox 3">
            <a:extLst>
              <a:ext uri="{FF2B5EF4-FFF2-40B4-BE49-F238E27FC236}">
                <a16:creationId xmlns:a16="http://schemas.microsoft.com/office/drawing/2014/main" id="{DB6C77C0-84A4-4AE6-BE2F-DB645CB746BA}"/>
              </a:ext>
            </a:extLst>
          </p:cNvPr>
          <p:cNvSpPr txBox="1"/>
          <p:nvPr/>
        </p:nvSpPr>
        <p:spPr>
          <a:xfrm>
            <a:off x="812798" y="1207901"/>
            <a:ext cx="10010774" cy="877163"/>
          </a:xfrm>
          <a:prstGeom prst="rect">
            <a:avLst/>
          </a:prstGeom>
          <a:noFill/>
        </p:spPr>
        <p:txBody>
          <a:bodyPr wrap="square" lIns="0" rIns="0" bIns="0" rtlCol="0" anchor="t">
            <a:spAutoFit/>
          </a:bodyPr>
          <a:lstStyle/>
          <a:p>
            <a:pPr>
              <a:lnSpc>
                <a:spcPct val="90000"/>
              </a:lnSpc>
            </a:pPr>
            <a:r>
              <a:rPr lang="en-US" sz="6000" b="1" dirty="0">
                <a:solidFill>
                  <a:schemeClr val="accent1"/>
                </a:solidFill>
                <a:latin typeface="Arial" panose="020B0604020202020204" pitchFamily="34" charset="0"/>
                <a:cs typeface="Arial" panose="020B0604020202020204" pitchFamily="34" charset="0"/>
              </a:rPr>
              <a:t>Agenda</a:t>
            </a:r>
            <a:endParaRPr lang="fr-FR" sz="60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p:spPr>
        <p:txBody>
          <a:bodyPr wrap="square" lIns="0" tIns="0" rIns="0" bIns="0" rtlCol="0" anchor="t">
            <a:spAutoFit/>
          </a:bodyPr>
          <a:lstStyle/>
          <a:p>
            <a:pPr lvl="0">
              <a:lnSpc>
                <a:spcPct val="90000"/>
              </a:lnSpc>
              <a:defRPr/>
            </a:pPr>
            <a:r>
              <a:rPr lang="fr-FR" sz="5400" dirty="0" err="1">
                <a:solidFill>
                  <a:schemeClr val="accent1"/>
                </a:solidFill>
                <a:latin typeface="Segoe UI Semibold" panose="020B0702040204020203" pitchFamily="34" charset="0"/>
                <a:cs typeface="Segoe UI Semibold" panose="020B0702040204020203" pitchFamily="34" charset="0"/>
              </a:rPr>
              <a:t>Einführung</a:t>
            </a:r>
            <a:endParaRPr kumimoji="0" lang="fr-FR" sz="54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Tree>
    <p:extLst>
      <p:ext uri="{BB962C8B-B14F-4D97-AF65-F5344CB8AC3E}">
        <p14:creationId xmlns:p14="http://schemas.microsoft.com/office/powerpoint/2010/main" val="2165040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1207901"/>
            <a:ext cx="9505950" cy="877163"/>
          </a:xfrm>
          <a:prstGeom prst="rect">
            <a:avLst/>
          </a:prstGeom>
          <a:noFill/>
        </p:spPr>
        <p:txBody>
          <a:bodyPr wrap="square" lIns="0" rIns="0" bIns="0" rtlCol="0" anchor="t">
            <a:spAutoFit/>
          </a:bodyPr>
          <a:lstStyle/>
          <a:p>
            <a:pPr>
              <a:lnSpc>
                <a:spcPct val="90000"/>
              </a:lnSpc>
            </a:pPr>
            <a:r>
              <a:rPr lang="en-US" sz="6000" b="1" dirty="0" err="1">
                <a:latin typeface="Arial" panose="020B0604020202020204" pitchFamily="34" charset="0"/>
                <a:cs typeface="Arial" panose="020B0604020202020204" pitchFamily="34" charset="0"/>
              </a:rPr>
              <a:t>Einführung</a:t>
            </a:r>
            <a:r>
              <a:rPr lang="en-US" sz="6000" b="1" dirty="0">
                <a:latin typeface="Arial" panose="020B0604020202020204" pitchFamily="34" charset="0"/>
                <a:cs typeface="Arial" panose="020B0604020202020204" pitchFamily="34" charset="0"/>
              </a:rPr>
              <a:t> // </a:t>
            </a:r>
            <a:r>
              <a:rPr lang="en-US" sz="6000" b="1" dirty="0">
                <a:solidFill>
                  <a:schemeClr val="accent1"/>
                </a:solidFill>
                <a:latin typeface="Arial" panose="020B0604020202020204" pitchFamily="34" charset="0"/>
                <a:cs typeface="Arial" panose="020B0604020202020204" pitchFamily="34" charset="0"/>
              </a:rPr>
              <a:t>Motivation</a:t>
            </a:r>
            <a:endParaRPr lang="fr-FR" sz="6000" b="1" dirty="0">
              <a:solidFill>
                <a:schemeClr val="accent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17625" y="2441080"/>
            <a:ext cx="9632953" cy="2331857"/>
          </a:xfrm>
          <a:prstGeom prst="rect">
            <a:avLst/>
          </a:prstGeom>
          <a:noFill/>
        </p:spPr>
        <p:txBody>
          <a:bodyPr wrap="square" lIns="0" tIns="0" bIns="0" rtlCol="0" anchor="t">
            <a:spAutoFit/>
          </a:bodyPr>
          <a:lstStyle/>
          <a:p>
            <a:pPr>
              <a:lnSpc>
                <a:spcPct val="150000"/>
              </a:lnSpc>
            </a:pPr>
            <a:r>
              <a:rPr lang="en-US" sz="2000" b="1" dirty="0">
                <a:solidFill>
                  <a:schemeClr val="accent1"/>
                </a:solidFill>
                <a:latin typeface="Segoe UI" panose="020B0502040204020203" pitchFamily="34" charset="0"/>
                <a:cs typeface="Segoe UI" panose="020B0502040204020203" pitchFamily="34" charset="0"/>
              </a:rPr>
              <a:t>&gt;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Viele</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Geschlechter</a:t>
            </a:r>
            <a:r>
              <a:rPr lang="en-US" sz="2000" dirty="0">
                <a:latin typeface="Segoe UI" panose="020B0502040204020203" pitchFamily="34" charset="0"/>
                <a:cs typeface="Segoe UI" panose="020B0502040204020203" pitchFamily="34" charset="0"/>
              </a:rPr>
              <a:t> (Gender)</a:t>
            </a: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Allgemeinheitliches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Ziel</a:t>
            </a:r>
            <a:r>
              <a:rPr lang="fr-FR" sz="2000" dirty="0">
                <a:latin typeface="Segoe UI" panose="020B0502040204020203" pitchFamily="34" charset="0"/>
                <a:cs typeface="Segoe UI" panose="020B0502040204020203" pitchFamily="34" charset="0"/>
              </a:rPr>
              <a:t>: In </a:t>
            </a:r>
            <a:r>
              <a:rPr lang="fr-FR" sz="2000" dirty="0" err="1">
                <a:latin typeface="Segoe UI" panose="020B0502040204020203" pitchFamily="34" charset="0"/>
                <a:cs typeface="Segoe UI" panose="020B0502040204020203" pitchFamily="34" charset="0"/>
              </a:rPr>
              <a:t>Texten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alle</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Leser</a:t>
            </a:r>
            <a:r>
              <a:rPr lang="fr-FR" sz="2000" dirty="0">
                <a:latin typeface="Segoe UI" panose="020B0502040204020203" pitchFamily="34" charset="0"/>
                <a:cs typeface="Segoe UI" panose="020B0502040204020203" pitchFamily="34" charset="0"/>
              </a:rPr>
              <a:t>*</a:t>
            </a:r>
            <a:r>
              <a:rPr lang="fr-FR" sz="2000" dirty="0" err="1">
                <a:latin typeface="Segoe UI" panose="020B0502040204020203" pitchFamily="34" charset="0"/>
                <a:cs typeface="Segoe UI" panose="020B0502040204020203" pitchFamily="34" charset="0"/>
              </a:rPr>
              <a:t>innen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ansprechen</a:t>
            </a:r>
            <a:endParaRPr lang="fr-FR" sz="2000" dirty="0">
              <a:latin typeface="Segoe UI" panose="020B0502040204020203" pitchFamily="34" charset="0"/>
              <a:cs typeface="Segoe UI" panose="020B0502040204020203" pitchFamily="34" charset="0"/>
            </a:endParaRP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Uneinheitliches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Gendern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Übersichtlichkeit</a:t>
            </a:r>
            <a:r>
              <a:rPr lang="fr-FR" sz="2000" dirty="0">
                <a:latin typeface="Segoe UI" panose="020B0502040204020203" pitchFamily="34" charset="0"/>
                <a:cs typeface="Segoe UI" panose="020B0502040204020203" pitchFamily="34" charset="0"/>
              </a:rPr>
              <a:t> in </a:t>
            </a:r>
            <a:r>
              <a:rPr lang="fr-FR" sz="2000" dirty="0" err="1">
                <a:latin typeface="Segoe UI" panose="020B0502040204020203" pitchFamily="34" charset="0"/>
                <a:cs typeface="Segoe UI" panose="020B0502040204020203" pitchFamily="34" charset="0"/>
              </a:rPr>
              <a:t>großen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Texten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schnell</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verloren</a:t>
            </a:r>
            <a:endParaRPr lang="fr-FR" sz="2000" dirty="0">
              <a:latin typeface="Segoe UI" panose="020B0502040204020203" pitchFamily="34" charset="0"/>
              <a:cs typeface="Segoe UI" panose="020B0502040204020203" pitchFamily="34" charset="0"/>
            </a:endParaRP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Fokus</a:t>
            </a:r>
            <a:r>
              <a:rPr lang="fr-FR" sz="2000" dirty="0">
                <a:latin typeface="Segoe UI" panose="020B0502040204020203" pitchFamily="34" charset="0"/>
                <a:cs typeface="Segoe UI" panose="020B0502040204020203" pitchFamily="34" charset="0"/>
              </a:rPr>
              <a:t> des </a:t>
            </a:r>
            <a:r>
              <a:rPr lang="fr-FR" sz="2000" dirty="0" err="1">
                <a:latin typeface="Segoe UI" panose="020B0502040204020203" pitchFamily="34" charset="0"/>
                <a:cs typeface="Segoe UI" panose="020B0502040204020203" pitchFamily="34" charset="0"/>
              </a:rPr>
              <a:t>Autors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bzw</a:t>
            </a:r>
            <a:r>
              <a:rPr lang="fr-FR" sz="2000" dirty="0">
                <a:latin typeface="Segoe UI" panose="020B0502040204020203" pitchFamily="34" charset="0"/>
                <a:cs typeface="Segoe UI" panose="020B0502040204020203" pitchFamily="34" charset="0"/>
              </a:rPr>
              <a:t>. der </a:t>
            </a:r>
            <a:r>
              <a:rPr lang="fr-FR" sz="2000" dirty="0" err="1">
                <a:latin typeface="Segoe UI" panose="020B0502040204020203" pitchFamily="34" charset="0"/>
                <a:cs typeface="Segoe UI" panose="020B0502040204020203" pitchFamily="34" charset="0"/>
              </a:rPr>
              <a:t>Autorin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primär</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auf</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Textinhalt</a:t>
            </a:r>
            <a:endParaRPr lang="fr-FR" sz="1600" dirty="0">
              <a:latin typeface="Segoe UI" panose="020B0502040204020203" pitchFamily="34" charset="0"/>
              <a:cs typeface="Segoe UI" panose="020B0502040204020203" pitchFamily="34" charset="0"/>
            </a:endParaRPr>
          </a:p>
          <a:p>
            <a:pPr>
              <a:lnSpc>
                <a:spcPct val="150000"/>
              </a:lnSpc>
            </a:pPr>
            <a:r>
              <a:rPr lang="fr-FR" sz="2400" b="1" dirty="0">
                <a:solidFill>
                  <a:schemeClr val="accent1"/>
                </a:solidFill>
                <a:latin typeface="Segoe UI" panose="020B0502040204020203" pitchFamily="34" charset="0"/>
                <a:cs typeface="Segoe UI" panose="020B0502040204020203" pitchFamily="34" charset="0"/>
                <a:sym typeface="Wingdings" panose="05000000000000000000" pitchFamily="2" charset="2"/>
              </a:rPr>
              <a:t>           </a:t>
            </a:r>
            <a:r>
              <a:rPr lang="fr-FR" sz="2000" b="1" dirty="0">
                <a:latin typeface="Segoe UI" panose="020B0502040204020203" pitchFamily="34" charset="0"/>
                <a:cs typeface="Segoe UI" panose="020B0502040204020203" pitchFamily="34" charset="0"/>
              </a:rPr>
              <a:t>Es </a:t>
            </a:r>
            <a:r>
              <a:rPr lang="fr-FR" sz="2000" b="1" dirty="0" err="1">
                <a:latin typeface="Segoe UI" panose="020B0502040204020203" pitchFamily="34" charset="0"/>
                <a:cs typeface="Segoe UI" panose="020B0502040204020203" pitchFamily="34" charset="0"/>
              </a:rPr>
              <a:t>besteht</a:t>
            </a:r>
            <a:r>
              <a:rPr lang="fr-FR" sz="2000" b="1" dirty="0">
                <a:latin typeface="Segoe UI" panose="020B0502040204020203" pitchFamily="34" charset="0"/>
                <a:cs typeface="Segoe UI" panose="020B0502040204020203" pitchFamily="34" charset="0"/>
              </a:rPr>
              <a:t> </a:t>
            </a:r>
            <a:r>
              <a:rPr lang="fr-FR" sz="2000" b="1" dirty="0" err="1">
                <a:solidFill>
                  <a:schemeClr val="accent1"/>
                </a:solidFill>
                <a:latin typeface="Segoe UI" panose="020B0502040204020203" pitchFamily="34" charset="0"/>
                <a:cs typeface="Segoe UI" panose="020B0502040204020203" pitchFamily="34" charset="0"/>
              </a:rPr>
              <a:t>klarer</a:t>
            </a:r>
            <a:r>
              <a:rPr lang="fr-FR" sz="2000" b="1" dirty="0">
                <a:solidFill>
                  <a:schemeClr val="accent1"/>
                </a:solidFill>
                <a:latin typeface="Segoe UI" panose="020B0502040204020203" pitchFamily="34" charset="0"/>
                <a:cs typeface="Segoe UI" panose="020B0502040204020203" pitchFamily="34" charset="0"/>
              </a:rPr>
              <a:t> </a:t>
            </a:r>
            <a:r>
              <a:rPr lang="fr-FR" sz="2000" b="1" dirty="0" err="1">
                <a:solidFill>
                  <a:schemeClr val="accent1"/>
                </a:solidFill>
                <a:latin typeface="Segoe UI" panose="020B0502040204020203" pitchFamily="34" charset="0"/>
                <a:cs typeface="Segoe UI" panose="020B0502040204020203" pitchFamily="34" charset="0"/>
              </a:rPr>
              <a:t>Bedarf</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für</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automatisierte</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Hilfe</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beim</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Gendern</a:t>
            </a:r>
            <a:r>
              <a:rPr lang="fr-FR" sz="2000" b="1" dirty="0">
                <a:latin typeface="Segoe UI" panose="020B0502040204020203" pitchFamily="34" charset="0"/>
                <a:cs typeface="Segoe UI" panose="020B0502040204020203" pitchFamily="34" charset="0"/>
              </a:rPr>
              <a:t>.</a:t>
            </a:r>
          </a:p>
        </p:txBody>
      </p:sp>
      <p:pic>
        <p:nvPicPr>
          <p:cNvPr id="3" name="Grafik 2">
            <a:extLst>
              <a:ext uri="{FF2B5EF4-FFF2-40B4-BE49-F238E27FC236}">
                <a16:creationId xmlns:a16="http://schemas.microsoft.com/office/drawing/2014/main" id="{E741A05C-D23B-4C3A-9D05-D35807750C0D}"/>
              </a:ext>
            </a:extLst>
          </p:cNvPr>
          <p:cNvPicPr>
            <a:picLocks noChangeAspect="1"/>
          </p:cNvPicPr>
          <p:nvPr/>
        </p:nvPicPr>
        <p:blipFill>
          <a:blip r:embed="rId3"/>
          <a:stretch>
            <a:fillRect/>
          </a:stretch>
        </p:blipFill>
        <p:spPr>
          <a:xfrm>
            <a:off x="4424632" y="5128953"/>
            <a:ext cx="3342735" cy="1114245"/>
          </a:xfrm>
          <a:prstGeom prst="rect">
            <a:avLst/>
          </a:prstGeom>
        </p:spPr>
      </p:pic>
      <p:sp>
        <p:nvSpPr>
          <p:cNvPr id="14" name="Textfeld 13">
            <a:extLst>
              <a:ext uri="{FF2B5EF4-FFF2-40B4-BE49-F238E27FC236}">
                <a16:creationId xmlns:a16="http://schemas.microsoft.com/office/drawing/2014/main" id="{915BB952-6BEB-4F8F-ACCD-DB0B3F401E8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https://unric.org/de/17ziele/ziel-5/</a:t>
            </a:r>
          </a:p>
        </p:txBody>
      </p:sp>
    </p:spTree>
    <p:extLst>
      <p:ext uri="{BB962C8B-B14F-4D97-AF65-F5344CB8AC3E}">
        <p14:creationId xmlns:p14="http://schemas.microsoft.com/office/powerpoint/2010/main" val="345235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lvl="0">
              <a:lnSpc>
                <a:spcPct val="90000"/>
              </a:lnSpc>
              <a:defRPr/>
            </a:pPr>
            <a:r>
              <a:rPr lang="fr-FR" sz="5400" dirty="0" err="1">
                <a:solidFill>
                  <a:schemeClr val="accent1"/>
                </a:solidFill>
                <a:latin typeface="Segoe UI Semibold" panose="020B0702040204020203" pitchFamily="34" charset="0"/>
                <a:cs typeface="Segoe UI Semibold" panose="020B0702040204020203" pitchFamily="34" charset="0"/>
              </a:rPr>
              <a:t>Hauptteil</a:t>
            </a:r>
            <a:endParaRPr kumimoji="0" lang="fr-FR" sz="54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Tree>
    <p:extLst>
      <p:ext uri="{BB962C8B-B14F-4D97-AF65-F5344CB8AC3E}">
        <p14:creationId xmlns:p14="http://schemas.microsoft.com/office/powerpoint/2010/main" val="261379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Gesellschaftlichen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Mehrwert</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leisten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305614"/>
            <a:ext cx="8784683" cy="224676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solidFill>
                  <a:schemeClr val="tx2"/>
                </a:solidFill>
              </a:rPr>
              <a:t> Ungleichheit der Geschlechter auch in der Sprache</a:t>
            </a:r>
          </a:p>
          <a:p>
            <a:pPr lvl="0">
              <a:lnSpc>
                <a:spcPct val="100000"/>
              </a:lnSpc>
              <a:spcBef>
                <a:spcPts val="600"/>
              </a:spcBef>
              <a:defRPr/>
            </a:pPr>
            <a:r>
              <a:rPr lang="de-DE" sz="1800" b="1" dirty="0">
                <a:solidFill>
                  <a:srgbClr val="F44336"/>
                </a:solidFill>
              </a:rPr>
              <a:t>&gt;</a:t>
            </a:r>
            <a:r>
              <a:rPr lang="de-DE" sz="1800" dirty="0">
                <a:solidFill>
                  <a:schemeClr val="tx2"/>
                </a:solidFill>
              </a:rPr>
              <a:t> Auf der ganzen Welt werden Frauen oft benachteiligt</a:t>
            </a:r>
          </a:p>
          <a:p>
            <a:pPr lvl="0">
              <a:lnSpc>
                <a:spcPct val="100000"/>
              </a:lnSpc>
              <a:spcBef>
                <a:spcPts val="600"/>
              </a:spcBef>
              <a:defRPr/>
            </a:pPr>
            <a:r>
              <a:rPr lang="de-DE" sz="1800" b="1" dirty="0">
                <a:solidFill>
                  <a:srgbClr val="F44336"/>
                </a:solidFill>
              </a:rPr>
              <a:t>&gt;</a:t>
            </a:r>
            <a:r>
              <a:rPr lang="de-DE" sz="1800" dirty="0">
                <a:solidFill>
                  <a:schemeClr val="tx2"/>
                </a:solidFill>
              </a:rPr>
              <a:t> </a:t>
            </a:r>
            <a:r>
              <a:rPr lang="de-DE" sz="1800" b="1" dirty="0">
                <a:solidFill>
                  <a:schemeClr val="tx2"/>
                </a:solidFill>
              </a:rPr>
              <a:t>Gegenbewegung:</a:t>
            </a:r>
            <a:r>
              <a:rPr lang="de-DE" sz="1800" dirty="0">
                <a:solidFill>
                  <a:schemeClr val="tx2"/>
                </a:solidFill>
              </a:rPr>
              <a:t> Gendern bekommt immer mehr Bedeutung im akademischen,</a:t>
            </a:r>
            <a:br>
              <a:rPr lang="de-DE" sz="1800" dirty="0">
                <a:solidFill>
                  <a:schemeClr val="tx2"/>
                </a:solidFill>
              </a:rPr>
            </a:br>
            <a:r>
              <a:rPr lang="de-DE" sz="1800" b="1" dirty="0">
                <a:solidFill>
                  <a:schemeClr val="bg1"/>
                </a:solidFill>
              </a:rPr>
              <a:t>&gt;</a:t>
            </a:r>
            <a:r>
              <a:rPr lang="de-DE" sz="1800" dirty="0">
                <a:solidFill>
                  <a:schemeClr val="bg1"/>
                </a:solidFill>
              </a:rPr>
              <a:t> </a:t>
            </a:r>
            <a:r>
              <a:rPr lang="de-DE" sz="1800" dirty="0">
                <a:solidFill>
                  <a:schemeClr val="tx2"/>
                </a:solidFill>
              </a:rPr>
              <a:t>politischen und auch journalistischen Bereich</a:t>
            </a:r>
          </a:p>
          <a:p>
            <a:pPr lvl="0">
              <a:lnSpc>
                <a:spcPct val="100000"/>
              </a:lnSpc>
              <a:spcBef>
                <a:spcPts val="600"/>
              </a:spcBef>
              <a:defRPr/>
            </a:pPr>
            <a:endParaRPr lang="de-DE" sz="1800" dirty="0">
              <a:solidFill>
                <a:schemeClr val="tx2"/>
              </a:solidFill>
            </a:endParaRPr>
          </a:p>
          <a:p>
            <a:pPr lvl="0">
              <a:lnSpc>
                <a:spcPct val="100000"/>
              </a:lnSpc>
              <a:spcBef>
                <a:spcPts val="600"/>
              </a:spcBef>
              <a:defRPr/>
            </a:pPr>
            <a:r>
              <a:rPr lang="de-DE" sz="1800" b="1" dirty="0">
                <a:solidFill>
                  <a:schemeClr val="tx2"/>
                </a:solidFill>
              </a:rPr>
              <a:t>Es ist schlicht schwierig den Überblick bei diesem Schreibstil zu behalten, wenn man noch nicht damit aufgewachsen ist, auf genderneutrale Sprache zu achten.</a:t>
            </a:r>
          </a:p>
        </p:txBody>
      </p:sp>
      <p:sp>
        <p:nvSpPr>
          <p:cNvPr id="11" name="Rectangle: Rounded Corners 6">
            <a:extLst>
              <a:ext uri="{FF2B5EF4-FFF2-40B4-BE49-F238E27FC236}">
                <a16:creationId xmlns:a16="http://schemas.microsoft.com/office/drawing/2014/main" id="{33368BCC-9A1C-425C-823E-032F4D79319E}"/>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F2E1DD01-ECD2-4D5B-9AC0-FB90EE2C5B51}"/>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912DCC40-5475-450A-A753-F47B4AA1298A}"/>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0B9D9B35-4FF2-4DE4-9476-141254EE8222}"/>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AE31969A-BF4E-4CCF-A014-4A09C30F5CEC}"/>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3566D1C8-E593-4748-9D78-9E6813879517}"/>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srgbClr val="F44336"/>
                </a:solidFill>
                <a:effectLst/>
                <a:uLnTx/>
                <a:uFillTx/>
                <a:latin typeface="Segoe UI Semibold"/>
                <a:ea typeface="+mn-ea"/>
                <a:cs typeface="+mn-cs"/>
              </a:rPr>
              <a:t>Warum</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Tree>
    <p:extLst>
      <p:ext uri="{BB962C8B-B14F-4D97-AF65-F5344CB8AC3E}">
        <p14:creationId xmlns:p14="http://schemas.microsoft.com/office/powerpoint/2010/main" val="1476733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933176"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Stakeholder &amp; </a:t>
            </a:r>
            <a:r>
              <a:rPr kumimoji="0" lang="en-US" sz="3200" b="1" i="0" u="none" strike="noStrike" kern="1200" cap="none" spc="0" normalizeH="0" baseline="0" noProof="0" dirty="0" err="1">
                <a:ln>
                  <a:noFill/>
                </a:ln>
                <a:solidFill>
                  <a:schemeClr val="tx2"/>
                </a:solidFill>
                <a:effectLst/>
                <a:uLnTx/>
                <a:uFillTx/>
                <a:latin typeface="Arial" panose="020B0604020202020204" pitchFamily="34" charset="0"/>
                <a:cs typeface="Arial" panose="020B0604020202020204" pitchFamily="34" charset="0"/>
              </a:rPr>
              <a:t>Zielgruppen</a:t>
            </a: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 </a:t>
            </a:r>
            <a:r>
              <a:rPr kumimoji="0" lang="en-US" sz="3200" b="1" i="0" u="none" strike="noStrike" kern="1200" cap="none" spc="0" normalizeH="0" baseline="0" noProof="0" dirty="0" err="1">
                <a:ln>
                  <a:noFill/>
                </a:ln>
                <a:solidFill>
                  <a:schemeClr val="tx2"/>
                </a:solidFill>
                <a:effectLst/>
                <a:uLnTx/>
                <a:uFillTx/>
                <a:latin typeface="Arial" panose="020B0604020202020204" pitchFamily="34" charset="0"/>
                <a:cs typeface="Arial" panose="020B0604020202020204" pitchFamily="34" charset="0"/>
              </a:rPr>
              <a:t>identifizieren</a:t>
            </a: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22" name="Rectangle: Rounded Corners 6">
            <a:extLst>
              <a:ext uri="{FF2B5EF4-FFF2-40B4-BE49-F238E27FC236}">
                <a16:creationId xmlns:a16="http://schemas.microsoft.com/office/drawing/2014/main" id="{1FB04BC2-7536-4B91-A396-DE81FCFFBB34}"/>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23" name="Rectangle: Rounded Corners 6">
            <a:extLst>
              <a:ext uri="{FF2B5EF4-FFF2-40B4-BE49-F238E27FC236}">
                <a16:creationId xmlns:a16="http://schemas.microsoft.com/office/drawing/2014/main" id="{38111C86-F4F7-4E77-B850-10F3377F1CD2}"/>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F44336"/>
                </a:solidFill>
                <a:latin typeface="Segoe UI Semibold"/>
              </a:rPr>
              <a:t>Wer</a:t>
            </a:r>
            <a:r>
              <a:rPr lang="fr-FR" sz="1600" dirty="0">
                <a:solidFill>
                  <a:srgbClr val="F44336"/>
                </a:solidFill>
                <a:latin typeface="Segoe UI Semibold"/>
              </a:rPr>
              <a:t>?</a:t>
            </a:r>
          </a:p>
        </p:txBody>
      </p:sp>
      <p:sp>
        <p:nvSpPr>
          <p:cNvPr id="24" name="Rectangle: Rounded Corners 6">
            <a:extLst>
              <a:ext uri="{FF2B5EF4-FFF2-40B4-BE49-F238E27FC236}">
                <a16:creationId xmlns:a16="http://schemas.microsoft.com/office/drawing/2014/main" id="{FA207540-83A2-4891-A70E-428B024B3F31}"/>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5" name="Rectangle: Rounded Corners 6">
            <a:extLst>
              <a:ext uri="{FF2B5EF4-FFF2-40B4-BE49-F238E27FC236}">
                <a16:creationId xmlns:a16="http://schemas.microsoft.com/office/drawing/2014/main" id="{B18D7AEA-C4FD-4414-93A7-004D00CABBD8}"/>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6" name="Rectangle: Rounded Corners 6">
            <a:extLst>
              <a:ext uri="{FF2B5EF4-FFF2-40B4-BE49-F238E27FC236}">
                <a16:creationId xmlns:a16="http://schemas.microsoft.com/office/drawing/2014/main" id="{865DE094-5627-4DC3-B151-FB05014C4C49}"/>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8" name="Rectangle: Rounded Corners 6">
            <a:extLst>
              <a:ext uri="{FF2B5EF4-FFF2-40B4-BE49-F238E27FC236}">
                <a16:creationId xmlns:a16="http://schemas.microsoft.com/office/drawing/2014/main" id="{C092341A-33AA-4D8F-8C4C-B9BC330DA6EA}"/>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1" name="TextBox 4">
            <a:extLst>
              <a:ext uri="{FF2B5EF4-FFF2-40B4-BE49-F238E27FC236}">
                <a16:creationId xmlns:a16="http://schemas.microsoft.com/office/drawing/2014/main" id="{FF512FE1-2E27-4A77-B865-EA70732E7F45}"/>
              </a:ext>
            </a:extLst>
          </p:cNvPr>
          <p:cNvSpPr txBox="1"/>
          <p:nvPr/>
        </p:nvSpPr>
        <p:spPr>
          <a:xfrm>
            <a:off x="2600009" y="1648126"/>
            <a:ext cx="8784683" cy="481670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00000"/>
              </a:lnSpc>
              <a:spcBef>
                <a:spcPts val="600"/>
              </a:spcBef>
              <a:defRPr/>
            </a:pPr>
            <a:r>
              <a:rPr lang="de-DE" sz="1400" b="1" dirty="0">
                <a:solidFill>
                  <a:schemeClr val="tx2"/>
                </a:solidFill>
                <a:latin typeface="Arial"/>
                <a:cs typeface="Arial"/>
              </a:rPr>
              <a:t>Die 4 Gruppen:</a:t>
            </a:r>
            <a:endParaRPr lang="de-DE" dirty="0">
              <a:solidFill>
                <a:schemeClr val="tx2"/>
              </a:solidFill>
            </a:endParaRPr>
          </a:p>
          <a:p>
            <a:pPr lvl="0">
              <a:lnSpc>
                <a:spcPct val="100000"/>
              </a:lnSpc>
              <a:spcBef>
                <a:spcPts val="600"/>
              </a:spcBef>
              <a:defRPr/>
            </a:pPr>
            <a:r>
              <a:rPr lang="en-US" sz="1400" b="1" dirty="0">
                <a:solidFill>
                  <a:srgbClr val="EF402D"/>
                </a:solidFill>
                <a:latin typeface="Segoe UI"/>
                <a:cs typeface="Segoe UI"/>
              </a:rPr>
              <a:t>&gt;</a:t>
            </a:r>
            <a:r>
              <a:rPr lang="en-US" sz="1400" b="1" dirty="0">
                <a:latin typeface="Segoe UI"/>
                <a:cs typeface="Segoe UI"/>
              </a:rPr>
              <a:t> </a:t>
            </a:r>
            <a:r>
              <a:rPr lang="en-US" sz="1400" dirty="0" err="1">
                <a:latin typeface="Segoe UI"/>
                <a:cs typeface="Segoe UI"/>
              </a:rPr>
              <a:t>Gesetzgeber</a:t>
            </a:r>
            <a:endParaRPr lang="de-DE" dirty="0" err="1"/>
          </a:p>
          <a:p>
            <a:pPr>
              <a:lnSpc>
                <a:spcPct val="100000"/>
              </a:lnSpc>
              <a:spcBef>
                <a:spcPts val="600"/>
              </a:spcBef>
              <a:defRPr/>
            </a:pPr>
            <a:r>
              <a:rPr lang="en-US" sz="1400" b="1" dirty="0">
                <a:solidFill>
                  <a:srgbClr val="EF402D"/>
                </a:solidFill>
                <a:latin typeface="Segoe UI"/>
                <a:cs typeface="Segoe UI"/>
              </a:rPr>
              <a:t>&gt;</a:t>
            </a:r>
            <a:r>
              <a:rPr lang="en-US" sz="1400" b="1" dirty="0">
                <a:latin typeface="Segoe UI"/>
                <a:cs typeface="Segoe UI"/>
              </a:rPr>
              <a:t> </a:t>
            </a:r>
            <a:r>
              <a:rPr lang="en-US" sz="1400" dirty="0">
                <a:latin typeface="Segoe UI"/>
                <a:cs typeface="Segoe UI"/>
              </a:rPr>
              <a:t>Product Owner</a:t>
            </a:r>
            <a:endParaRPr lang="en-US" dirty="0"/>
          </a:p>
          <a:p>
            <a:pPr>
              <a:lnSpc>
                <a:spcPct val="100000"/>
              </a:lnSpc>
              <a:spcBef>
                <a:spcPts val="600"/>
              </a:spcBef>
              <a:defRPr/>
            </a:pPr>
            <a:r>
              <a:rPr lang="en-US" sz="1400" b="1" dirty="0">
                <a:solidFill>
                  <a:srgbClr val="EF402D"/>
                </a:solidFill>
                <a:latin typeface="Segoe UI"/>
                <a:cs typeface="Segoe UI"/>
              </a:rPr>
              <a:t>&gt;</a:t>
            </a:r>
            <a:r>
              <a:rPr lang="en-US" sz="1400" b="1" dirty="0">
                <a:latin typeface="Segoe UI"/>
                <a:cs typeface="Segoe UI"/>
              </a:rPr>
              <a:t> </a:t>
            </a:r>
            <a:r>
              <a:rPr lang="en-US" sz="1400" dirty="0" err="1">
                <a:latin typeface="Segoe UI"/>
                <a:cs typeface="Segoe UI"/>
              </a:rPr>
              <a:t>Anwender</a:t>
            </a:r>
            <a:r>
              <a:rPr lang="en-US" sz="1400" dirty="0">
                <a:latin typeface="Segoe UI"/>
                <a:cs typeface="Segoe UI"/>
              </a:rPr>
              <a:t>*</a:t>
            </a:r>
            <a:r>
              <a:rPr lang="en-US" sz="1400" dirty="0" err="1">
                <a:latin typeface="Segoe UI"/>
                <a:cs typeface="Segoe UI"/>
              </a:rPr>
              <a:t>innen</a:t>
            </a:r>
            <a:r>
              <a:rPr lang="en-US" sz="1400" dirty="0">
                <a:latin typeface="Segoe UI"/>
                <a:cs typeface="Segoe UI"/>
              </a:rPr>
              <a:t> des Systems</a:t>
            </a:r>
            <a:endParaRPr lang="en-US" sz="1400" dirty="0"/>
          </a:p>
          <a:p>
            <a:pPr lvl="1">
              <a:lnSpc>
                <a:spcPct val="100000"/>
              </a:lnSpc>
              <a:spcBef>
                <a:spcPts val="600"/>
              </a:spcBef>
              <a:defRPr/>
            </a:pPr>
            <a:r>
              <a:rPr lang="en-US" sz="1400" b="1" dirty="0">
                <a:solidFill>
                  <a:srgbClr val="EF402D"/>
                </a:solidFill>
                <a:latin typeface="Segoe UI"/>
                <a:cs typeface="Segoe UI"/>
              </a:rPr>
              <a:t>&gt;</a:t>
            </a:r>
            <a:r>
              <a:rPr lang="en-US" sz="1400" dirty="0">
                <a:latin typeface="Segoe UI"/>
                <a:cs typeface="Segoe UI"/>
              </a:rPr>
              <a:t> </a:t>
            </a:r>
            <a:r>
              <a:rPr lang="en-US" sz="1400" dirty="0" err="1">
                <a:latin typeface="Segoe UI"/>
                <a:cs typeface="Segoe UI"/>
              </a:rPr>
              <a:t>Personen</a:t>
            </a:r>
            <a:r>
              <a:rPr lang="en-US" sz="1400" dirty="0">
                <a:latin typeface="Segoe UI"/>
                <a:cs typeface="Segoe UI"/>
              </a:rPr>
              <a:t> </a:t>
            </a:r>
            <a:r>
              <a:rPr lang="en-US" sz="1400" dirty="0" err="1">
                <a:latin typeface="Segoe UI"/>
                <a:cs typeface="Segoe UI"/>
              </a:rPr>
              <a:t>aus</a:t>
            </a:r>
            <a:r>
              <a:rPr lang="en-US" sz="1400" dirty="0">
                <a:latin typeface="Segoe UI"/>
                <a:cs typeface="Segoe UI"/>
              </a:rPr>
              <a:t> </a:t>
            </a:r>
            <a:r>
              <a:rPr lang="en-US" sz="1400" dirty="0" err="1">
                <a:latin typeface="Segoe UI"/>
                <a:cs typeface="Segoe UI"/>
              </a:rPr>
              <a:t>wissenschaftlichen</a:t>
            </a:r>
            <a:r>
              <a:rPr lang="en-US" sz="1400" dirty="0">
                <a:latin typeface="Segoe UI"/>
                <a:cs typeface="Segoe UI"/>
              </a:rPr>
              <a:t> </a:t>
            </a:r>
            <a:r>
              <a:rPr lang="en-US" sz="1400" dirty="0" err="1">
                <a:latin typeface="Segoe UI"/>
                <a:cs typeface="Segoe UI"/>
              </a:rPr>
              <a:t>Einrichtungen</a:t>
            </a:r>
            <a:r>
              <a:rPr lang="en-US" sz="1400" dirty="0">
                <a:latin typeface="Segoe UI"/>
                <a:cs typeface="Segoe UI"/>
              </a:rPr>
              <a:t> </a:t>
            </a:r>
            <a:r>
              <a:rPr lang="en-US" sz="1400" dirty="0" err="1">
                <a:latin typeface="Segoe UI"/>
                <a:cs typeface="Segoe UI"/>
              </a:rPr>
              <a:t>bzw</a:t>
            </a:r>
            <a:r>
              <a:rPr lang="en-US" sz="1400" dirty="0">
                <a:latin typeface="Segoe UI"/>
                <a:cs typeface="Segoe UI"/>
              </a:rPr>
              <a:t>. </a:t>
            </a:r>
            <a:r>
              <a:rPr lang="en-US" sz="1400" dirty="0" err="1">
                <a:latin typeface="Segoe UI"/>
                <a:cs typeface="Segoe UI"/>
              </a:rPr>
              <a:t>Bildungseinrichtungen</a:t>
            </a:r>
            <a:r>
              <a:rPr lang="en-US" sz="1400" dirty="0">
                <a:latin typeface="Segoe UI"/>
                <a:cs typeface="Segoe UI"/>
              </a:rPr>
              <a:t>, </a:t>
            </a:r>
            <a:br>
              <a:rPr lang="en-US" sz="1400" dirty="0">
                <a:latin typeface="Segoe UI"/>
                <a:cs typeface="Segoe UI"/>
              </a:rPr>
            </a:br>
            <a:r>
              <a:rPr lang="en-US" sz="1400" dirty="0">
                <a:latin typeface="Segoe UI"/>
                <a:cs typeface="Segoe UI"/>
              </a:rPr>
              <a:t>    die </a:t>
            </a:r>
            <a:r>
              <a:rPr lang="en-US" sz="1400" dirty="0" err="1">
                <a:latin typeface="Segoe UI"/>
                <a:cs typeface="Segoe UI"/>
              </a:rPr>
              <a:t>Texte</a:t>
            </a:r>
            <a:r>
              <a:rPr lang="en-US" sz="1400" dirty="0">
                <a:latin typeface="Segoe UI"/>
                <a:cs typeface="Segoe UI"/>
              </a:rPr>
              <a:t> </a:t>
            </a:r>
            <a:r>
              <a:rPr lang="en-US" sz="1400" dirty="0" err="1">
                <a:latin typeface="Segoe UI"/>
                <a:cs typeface="Segoe UI"/>
              </a:rPr>
              <a:t>verfassen</a:t>
            </a:r>
            <a:r>
              <a:rPr lang="en-US" sz="1400" dirty="0">
                <a:latin typeface="Segoe UI"/>
                <a:cs typeface="Segoe UI"/>
              </a:rPr>
              <a:t> und </a:t>
            </a:r>
            <a:r>
              <a:rPr lang="en-US" sz="1400" dirty="0" err="1">
                <a:latin typeface="Segoe UI"/>
                <a:cs typeface="Segoe UI"/>
              </a:rPr>
              <a:t>veröffentlichen</a:t>
            </a:r>
            <a:r>
              <a:rPr lang="en-US" sz="1400" dirty="0">
                <a:latin typeface="Segoe UI"/>
                <a:cs typeface="Segoe UI"/>
              </a:rPr>
              <a:t> </a:t>
            </a:r>
            <a:r>
              <a:rPr lang="en-US" sz="1400" dirty="0" err="1">
                <a:latin typeface="Segoe UI"/>
                <a:cs typeface="Segoe UI"/>
              </a:rPr>
              <a:t>wollen</a:t>
            </a:r>
            <a:endParaRPr lang="en-US" sz="1400" dirty="0" err="1"/>
          </a:p>
          <a:p>
            <a:pPr lvl="1">
              <a:spcBef>
                <a:spcPts val="600"/>
              </a:spcBef>
              <a:defRPr/>
            </a:pPr>
            <a:r>
              <a:rPr lang="en-US" sz="1400" b="1" dirty="0">
                <a:solidFill>
                  <a:srgbClr val="EF402D"/>
                </a:solidFill>
                <a:ea typeface="+mn-lt"/>
                <a:cs typeface="+mn-lt"/>
              </a:rPr>
              <a:t>&gt;</a:t>
            </a:r>
            <a:r>
              <a:rPr lang="en-US" sz="1400" dirty="0">
                <a:ea typeface="+mn-lt"/>
                <a:cs typeface="+mn-lt"/>
              </a:rPr>
              <a:t> </a:t>
            </a:r>
            <a:r>
              <a:rPr lang="en-US" sz="1400" b="1" dirty="0">
                <a:ea typeface="+mn-lt"/>
                <a:cs typeface="+mn-lt"/>
              </a:rPr>
              <a:t>Student*</a:t>
            </a:r>
            <a:r>
              <a:rPr lang="en-US" sz="1400" b="1" dirty="0" err="1">
                <a:ea typeface="+mn-lt"/>
                <a:cs typeface="+mn-lt"/>
              </a:rPr>
              <a:t>innen</a:t>
            </a:r>
            <a:endParaRPr lang="en-US" dirty="0" err="1"/>
          </a:p>
          <a:p>
            <a:pPr lvl="1">
              <a:spcBef>
                <a:spcPts val="600"/>
              </a:spcBef>
              <a:defRPr/>
            </a:pPr>
            <a:r>
              <a:rPr lang="en-US" sz="1400" b="1" dirty="0">
                <a:solidFill>
                  <a:srgbClr val="EF402D"/>
                </a:solidFill>
                <a:ea typeface="+mn-lt"/>
                <a:cs typeface="+mn-lt"/>
              </a:rPr>
              <a:t>&gt; </a:t>
            </a:r>
            <a:r>
              <a:rPr lang="en-US" sz="1400" dirty="0" err="1">
                <a:ea typeface="+mn-lt"/>
                <a:cs typeface="+mn-lt"/>
              </a:rPr>
              <a:t>Lehrkräfte</a:t>
            </a:r>
            <a:r>
              <a:rPr lang="en-US" sz="1400" dirty="0">
                <a:ea typeface="+mn-lt"/>
                <a:cs typeface="+mn-lt"/>
              </a:rPr>
              <a:t> &amp; Schüler*</a:t>
            </a:r>
            <a:r>
              <a:rPr lang="en-US" sz="1400" dirty="0" err="1">
                <a:ea typeface="+mn-lt"/>
                <a:cs typeface="+mn-lt"/>
              </a:rPr>
              <a:t>innen</a:t>
            </a:r>
            <a:endParaRPr lang="en-US" dirty="0">
              <a:ea typeface="+mn-lt"/>
              <a:cs typeface="+mn-lt"/>
            </a:endParaRPr>
          </a:p>
          <a:p>
            <a:pPr lvl="1">
              <a:spcBef>
                <a:spcPts val="600"/>
              </a:spcBef>
              <a:defRPr/>
            </a:pPr>
            <a:r>
              <a:rPr lang="en-US" sz="1400" b="1" dirty="0">
                <a:solidFill>
                  <a:srgbClr val="EF402D"/>
                </a:solidFill>
                <a:ea typeface="+mn-lt"/>
                <a:cs typeface="+mn-lt"/>
              </a:rPr>
              <a:t>&gt; </a:t>
            </a:r>
            <a:r>
              <a:rPr lang="en-US" sz="1400" dirty="0" err="1">
                <a:ea typeface="+mn-lt"/>
                <a:cs typeface="+mn-lt"/>
              </a:rPr>
              <a:t>Dozent</a:t>
            </a:r>
            <a:r>
              <a:rPr lang="en-US" sz="1400" dirty="0">
                <a:ea typeface="+mn-lt"/>
                <a:cs typeface="+mn-lt"/>
              </a:rPr>
              <a:t>*</a:t>
            </a:r>
            <a:r>
              <a:rPr lang="en-US" sz="1400" dirty="0" err="1">
                <a:ea typeface="+mn-lt"/>
                <a:cs typeface="+mn-lt"/>
              </a:rPr>
              <a:t>innen</a:t>
            </a:r>
            <a:endParaRPr lang="en-US" dirty="0" err="1">
              <a:cs typeface="Segoe UI"/>
            </a:endParaRPr>
          </a:p>
          <a:p>
            <a:pPr lvl="1">
              <a:spcBef>
                <a:spcPts val="600"/>
              </a:spcBef>
              <a:defRPr/>
            </a:pPr>
            <a:r>
              <a:rPr lang="en-US" sz="1400" b="1" dirty="0">
                <a:solidFill>
                  <a:srgbClr val="EF402D"/>
                </a:solidFill>
                <a:ea typeface="+mn-lt"/>
                <a:cs typeface="+mn-lt"/>
              </a:rPr>
              <a:t>&gt;</a:t>
            </a:r>
            <a:r>
              <a:rPr lang="en-US" sz="1400" dirty="0">
                <a:ea typeface="+mn-lt"/>
                <a:cs typeface="+mn-lt"/>
              </a:rPr>
              <a:t> Journalist*</a:t>
            </a:r>
            <a:r>
              <a:rPr lang="en-US" sz="1400" dirty="0" err="1">
                <a:ea typeface="+mn-lt"/>
                <a:cs typeface="+mn-lt"/>
              </a:rPr>
              <a:t>innen</a:t>
            </a:r>
            <a:endParaRPr lang="en-US" sz="1400" dirty="0">
              <a:ea typeface="+mn-lt"/>
              <a:cs typeface="+mn-lt"/>
            </a:endParaRPr>
          </a:p>
          <a:p>
            <a:pPr lvl="1">
              <a:spcBef>
                <a:spcPts val="600"/>
              </a:spcBef>
              <a:defRPr/>
            </a:pPr>
            <a:r>
              <a:rPr lang="en-US" sz="1400" b="1" dirty="0">
                <a:solidFill>
                  <a:srgbClr val="EF402D"/>
                </a:solidFill>
                <a:ea typeface="+mn-lt"/>
                <a:cs typeface="+mn-lt"/>
              </a:rPr>
              <a:t>&gt;</a:t>
            </a:r>
            <a:r>
              <a:rPr lang="en-US" sz="1400" dirty="0">
                <a:ea typeface="+mn-lt"/>
                <a:cs typeface="+mn-lt"/>
              </a:rPr>
              <a:t> </a:t>
            </a:r>
            <a:r>
              <a:rPr lang="en-US" sz="1400" dirty="0" err="1">
                <a:ea typeface="+mn-lt"/>
                <a:cs typeface="+mn-lt"/>
              </a:rPr>
              <a:t>Politiker</a:t>
            </a:r>
            <a:r>
              <a:rPr lang="en-US" sz="1400" dirty="0">
                <a:ea typeface="+mn-lt"/>
                <a:cs typeface="+mn-lt"/>
              </a:rPr>
              <a:t>*</a:t>
            </a:r>
            <a:r>
              <a:rPr lang="en-US" sz="1400" dirty="0" err="1">
                <a:ea typeface="+mn-lt"/>
                <a:cs typeface="+mn-lt"/>
              </a:rPr>
              <a:t>innen</a:t>
            </a:r>
            <a:endParaRPr lang="en-US" sz="1400" dirty="0" err="1">
              <a:cs typeface="Segoe UI"/>
            </a:endParaRPr>
          </a:p>
          <a:p>
            <a:pPr lvl="1">
              <a:lnSpc>
                <a:spcPct val="100000"/>
              </a:lnSpc>
              <a:spcBef>
                <a:spcPts val="600"/>
              </a:spcBef>
              <a:defRPr/>
            </a:pPr>
            <a:endParaRPr lang="en-US" sz="1400" dirty="0">
              <a:solidFill>
                <a:srgbClr val="1D1D1D"/>
              </a:solidFill>
              <a:latin typeface="Segoe UI"/>
              <a:cs typeface="Segoe UI"/>
            </a:endParaRPr>
          </a:p>
          <a:p>
            <a:pPr>
              <a:lnSpc>
                <a:spcPct val="100000"/>
              </a:lnSpc>
              <a:spcBef>
                <a:spcPts val="600"/>
              </a:spcBef>
              <a:defRPr/>
            </a:pPr>
            <a:r>
              <a:rPr lang="en-US" sz="1400" b="1" dirty="0">
                <a:solidFill>
                  <a:srgbClr val="EF402D"/>
                </a:solidFill>
                <a:latin typeface="Segoe UI"/>
                <a:cs typeface="Segoe UI"/>
              </a:rPr>
              <a:t>&gt;</a:t>
            </a:r>
            <a:r>
              <a:rPr lang="en-US" sz="1400" dirty="0">
                <a:latin typeface="Segoe UI"/>
                <a:cs typeface="Segoe UI"/>
              </a:rPr>
              <a:t> </a:t>
            </a:r>
            <a:r>
              <a:rPr lang="en-US" sz="1400" dirty="0" err="1">
                <a:latin typeface="Segoe UI"/>
                <a:cs typeface="Segoe UI"/>
              </a:rPr>
              <a:t>Entwickler</a:t>
            </a:r>
            <a:r>
              <a:rPr lang="en-US" sz="1400" dirty="0">
                <a:latin typeface="Segoe UI"/>
                <a:cs typeface="Segoe UI"/>
              </a:rPr>
              <a:t>*</a:t>
            </a:r>
            <a:r>
              <a:rPr lang="en-US" sz="1400" dirty="0" err="1">
                <a:latin typeface="Segoe UI"/>
                <a:cs typeface="Segoe UI"/>
              </a:rPr>
              <a:t>innen</a:t>
            </a:r>
          </a:p>
          <a:p>
            <a:pPr lvl="1">
              <a:lnSpc>
                <a:spcPct val="100000"/>
              </a:lnSpc>
              <a:spcBef>
                <a:spcPts val="600"/>
              </a:spcBef>
              <a:defRPr/>
            </a:pPr>
            <a:r>
              <a:rPr lang="en-US" sz="1400" b="1" dirty="0">
                <a:solidFill>
                  <a:srgbClr val="EF402D"/>
                </a:solidFill>
                <a:latin typeface="Segoe UI"/>
                <a:cs typeface="Segoe UI"/>
              </a:rPr>
              <a:t>&gt;</a:t>
            </a:r>
            <a:r>
              <a:rPr lang="en-US" sz="1400" dirty="0">
                <a:latin typeface="Segoe UI"/>
                <a:cs typeface="Segoe UI"/>
              </a:rPr>
              <a:t> Scrum-Master</a:t>
            </a:r>
            <a:endParaRPr lang="en-US" sz="1400" dirty="0">
              <a:cs typeface="Segoe UI"/>
            </a:endParaRPr>
          </a:p>
          <a:p>
            <a:pPr>
              <a:lnSpc>
                <a:spcPct val="100000"/>
              </a:lnSpc>
              <a:spcBef>
                <a:spcPts val="600"/>
              </a:spcBef>
              <a:defRPr/>
            </a:pPr>
            <a:endParaRPr lang="en-US" sz="1400" dirty="0">
              <a:latin typeface="Segoe UI"/>
              <a:cs typeface="Segoe UI"/>
            </a:endParaRPr>
          </a:p>
          <a:p>
            <a:pPr>
              <a:lnSpc>
                <a:spcPct val="100000"/>
              </a:lnSpc>
              <a:spcBef>
                <a:spcPts val="600"/>
              </a:spcBef>
              <a:defRPr/>
            </a:pPr>
            <a:r>
              <a:rPr lang="en-US" sz="1400" b="1" dirty="0" err="1">
                <a:latin typeface="Segoe UI"/>
                <a:cs typeface="Segoe UI"/>
              </a:rPr>
              <a:t>Priorisierung</a:t>
            </a:r>
            <a:r>
              <a:rPr lang="en-US" sz="1400" b="1" dirty="0">
                <a:latin typeface="Segoe UI"/>
                <a:cs typeface="Segoe UI"/>
              </a:rPr>
              <a:t> </a:t>
            </a:r>
            <a:r>
              <a:rPr lang="en-US" sz="1400" b="1" dirty="0" err="1">
                <a:latin typeface="Segoe UI"/>
                <a:cs typeface="Segoe UI"/>
              </a:rPr>
              <a:t>durch</a:t>
            </a:r>
            <a:r>
              <a:rPr lang="en-US" sz="1400" b="1" dirty="0">
                <a:latin typeface="Segoe UI"/>
                <a:cs typeface="Segoe UI"/>
              </a:rPr>
              <a:t> </a:t>
            </a:r>
            <a:r>
              <a:rPr lang="en-US" sz="1400" b="1" dirty="0" err="1">
                <a:latin typeface="Segoe UI"/>
                <a:cs typeface="Segoe UI"/>
              </a:rPr>
              <a:t>Entscheidungskriterien</a:t>
            </a:r>
            <a:r>
              <a:rPr lang="en-US" sz="1400" b="1" dirty="0">
                <a:latin typeface="Segoe UI"/>
                <a:cs typeface="Segoe UI"/>
              </a:rPr>
              <a:t>: 1. Macht, 2. </a:t>
            </a:r>
            <a:r>
              <a:rPr lang="en-US" sz="1400" b="1" dirty="0" err="1">
                <a:latin typeface="Segoe UI"/>
                <a:cs typeface="Segoe UI"/>
              </a:rPr>
              <a:t>Legitimität</a:t>
            </a:r>
            <a:r>
              <a:rPr lang="en-US" sz="1400" b="1" dirty="0">
                <a:latin typeface="Segoe UI"/>
                <a:cs typeface="Segoe UI"/>
              </a:rPr>
              <a:t> und 3. </a:t>
            </a:r>
            <a:r>
              <a:rPr lang="en-US" sz="1400" b="1" dirty="0" err="1">
                <a:latin typeface="Segoe UI"/>
                <a:cs typeface="Segoe UI"/>
              </a:rPr>
              <a:t>Dringlichkeit</a:t>
            </a:r>
            <a:endParaRPr lang="en-US" sz="1400" b="1" dirty="0">
              <a:latin typeface="Segoe UI"/>
              <a:cs typeface="Segoe UI"/>
            </a:endParaRPr>
          </a:p>
          <a:p>
            <a:pPr>
              <a:lnSpc>
                <a:spcPct val="100000"/>
              </a:lnSpc>
              <a:spcBef>
                <a:spcPts val="600"/>
              </a:spcBef>
              <a:defRPr/>
            </a:pPr>
            <a:endParaRPr lang="en-US" sz="1400" b="1" dirty="0"/>
          </a:p>
        </p:txBody>
      </p:sp>
    </p:spTree>
    <p:extLst>
      <p:ext uri="{BB962C8B-B14F-4D97-AF65-F5344CB8AC3E}">
        <p14:creationId xmlns:p14="http://schemas.microsoft.com/office/powerpoint/2010/main" val="273666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699198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Problemlösungen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gestalten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244266"/>
            <a:ext cx="8784683" cy="350865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chemeClr val="tx2"/>
                </a:solidFill>
                <a:latin typeface="Arial" panose="020B0604020202020204" pitchFamily="34" charset="0"/>
                <a:cs typeface="Arial" panose="020B0604020202020204" pitchFamily="34" charset="0"/>
              </a:rPr>
              <a:t>Unsere Idee: </a:t>
            </a:r>
            <a:r>
              <a:rPr lang="de-DE" sz="1800" b="1" dirty="0" err="1">
                <a:solidFill>
                  <a:srgbClr val="EF402D"/>
                </a:solidFill>
                <a:latin typeface="Arial" panose="020B0604020202020204" pitchFamily="34" charset="0"/>
                <a:cs typeface="Arial" panose="020B0604020202020204" pitchFamily="34" charset="0"/>
              </a:rPr>
              <a:t>Genderly</a:t>
            </a:r>
            <a:br>
              <a:rPr lang="de-DE" sz="1800" b="1" dirty="0"/>
            </a:br>
            <a:r>
              <a:rPr lang="de-DE" sz="1800" dirty="0">
                <a:solidFill>
                  <a:srgbClr val="EF402D"/>
                </a:solidFill>
                <a:sym typeface="Wingdings" panose="05000000000000000000" pitchFamily="2" charset="2"/>
              </a:rPr>
              <a:t></a:t>
            </a:r>
            <a:r>
              <a:rPr lang="de-DE" sz="1800" dirty="0">
                <a:sym typeface="Wingdings" panose="05000000000000000000" pitchFamily="2" charset="2"/>
              </a:rPr>
              <a:t> Web-Anwendung zur Anpassung gegebener Texte hinsichtlich inklusiver Wortwahl</a:t>
            </a:r>
          </a:p>
          <a:p>
            <a:pPr lvl="0">
              <a:lnSpc>
                <a:spcPct val="100000"/>
              </a:lnSpc>
              <a:spcBef>
                <a:spcPts val="600"/>
              </a:spcBef>
              <a:defRPr/>
            </a:pPr>
            <a:endParaRPr lang="de-DE" sz="1800" dirty="0"/>
          </a:p>
          <a:p>
            <a:pPr lvl="0">
              <a:lnSpc>
                <a:spcPct val="100000"/>
              </a:lnSpc>
              <a:spcBef>
                <a:spcPts val="600"/>
              </a:spcBef>
              <a:defRPr/>
            </a:pPr>
            <a:r>
              <a:rPr lang="de-DE" sz="1800" b="1" dirty="0">
                <a:solidFill>
                  <a:srgbClr val="EF402D"/>
                </a:solidFill>
              </a:rPr>
              <a:t>&gt;</a:t>
            </a:r>
            <a:r>
              <a:rPr lang="de-DE" sz="1800" dirty="0"/>
              <a:t> Nimmt Text mittels Eingabe auf, sucht für genderbare Wörter, </a:t>
            </a:r>
            <a:br>
              <a:rPr lang="de-DE" sz="1800" dirty="0"/>
            </a:br>
            <a:r>
              <a:rPr lang="de-DE" sz="1800" b="1" dirty="0">
                <a:solidFill>
                  <a:schemeClr val="bg1"/>
                </a:solidFill>
              </a:rPr>
              <a:t>&gt; </a:t>
            </a:r>
            <a:r>
              <a:rPr lang="de-DE" sz="1800" dirty="0"/>
              <a:t>korrekt gegenderte Alternativen</a:t>
            </a:r>
          </a:p>
          <a:p>
            <a:pPr lvl="0">
              <a:lnSpc>
                <a:spcPct val="100000"/>
              </a:lnSpc>
              <a:spcBef>
                <a:spcPts val="600"/>
              </a:spcBef>
              <a:defRPr/>
            </a:pPr>
            <a:r>
              <a:rPr lang="de-DE" sz="1800" b="1" dirty="0">
                <a:solidFill>
                  <a:srgbClr val="EF402D"/>
                </a:solidFill>
              </a:rPr>
              <a:t>&gt; </a:t>
            </a:r>
            <a:r>
              <a:rPr lang="de-DE" sz="1800" dirty="0"/>
              <a:t>Eingabe und Wortalternativen werden als neuer Text angezeigt</a:t>
            </a:r>
          </a:p>
          <a:p>
            <a:pPr lvl="0">
              <a:lnSpc>
                <a:spcPct val="100000"/>
              </a:lnSpc>
              <a:spcBef>
                <a:spcPts val="600"/>
              </a:spcBef>
              <a:defRPr/>
            </a:pPr>
            <a:r>
              <a:rPr lang="de-DE" sz="1800" b="1" dirty="0">
                <a:solidFill>
                  <a:srgbClr val="EF402D"/>
                </a:solidFill>
              </a:rPr>
              <a:t>&gt; </a:t>
            </a:r>
            <a:r>
              <a:rPr lang="de-DE" sz="1800" dirty="0"/>
              <a:t>Text kann vom Benutzer noch weiter angepasst oder herauskopiert und </a:t>
            </a:r>
            <a:br>
              <a:rPr lang="de-DE" sz="1800" dirty="0"/>
            </a:br>
            <a:r>
              <a:rPr lang="de-DE" sz="1800" b="1" dirty="0">
                <a:solidFill>
                  <a:schemeClr val="bg1"/>
                </a:solidFill>
              </a:rPr>
              <a:t>&gt; </a:t>
            </a:r>
            <a:r>
              <a:rPr lang="de-DE" sz="1800" dirty="0"/>
              <a:t>genutzt werden</a:t>
            </a:r>
          </a:p>
          <a:p>
            <a:pPr lvl="0">
              <a:lnSpc>
                <a:spcPct val="100000"/>
              </a:lnSpc>
              <a:spcBef>
                <a:spcPts val="600"/>
              </a:spcBef>
              <a:defRPr/>
            </a:pPr>
            <a:r>
              <a:rPr lang="de-DE" sz="1800" b="1" dirty="0">
                <a:solidFill>
                  <a:srgbClr val="EF402D"/>
                </a:solidFill>
              </a:rPr>
              <a:t>&gt; </a:t>
            </a:r>
            <a:r>
              <a:rPr lang="de-DE" sz="1800" dirty="0"/>
              <a:t>Für die Textanalyse und Textanpassung werden Eingabewörter mit Einträgen einer</a:t>
            </a:r>
            <a:br>
              <a:rPr lang="de-DE" sz="1800" dirty="0"/>
            </a:br>
            <a:r>
              <a:rPr lang="de-DE" sz="1800" b="1" dirty="0">
                <a:solidFill>
                  <a:schemeClr val="bg1"/>
                </a:solidFill>
              </a:rPr>
              <a:t>&gt;</a:t>
            </a:r>
            <a:r>
              <a:rPr lang="de-DE" sz="1800" dirty="0"/>
              <a:t> Datenbank verglichen</a:t>
            </a:r>
          </a:p>
          <a:p>
            <a:pPr lvl="0">
              <a:lnSpc>
                <a:spcPct val="100000"/>
              </a:lnSpc>
              <a:spcBef>
                <a:spcPts val="600"/>
              </a:spcBef>
              <a:defRPr/>
            </a:pPr>
            <a:r>
              <a:rPr lang="de-DE" sz="1800" b="1" dirty="0">
                <a:solidFill>
                  <a:srgbClr val="EF402D"/>
                </a:solidFill>
              </a:rPr>
              <a:t>    </a:t>
            </a:r>
            <a:r>
              <a:rPr lang="de-DE" sz="1800" dirty="0">
                <a:solidFill>
                  <a:srgbClr val="EF402D"/>
                </a:solidFill>
                <a:sym typeface="Wingdings" panose="05000000000000000000" pitchFamily="2" charset="2"/>
              </a:rPr>
              <a:t></a:t>
            </a:r>
            <a:r>
              <a:rPr lang="de-DE" sz="1800" b="1" dirty="0">
                <a:solidFill>
                  <a:srgbClr val="EF402D"/>
                </a:solidFill>
              </a:rPr>
              <a:t> </a:t>
            </a:r>
            <a:r>
              <a:rPr lang="de-DE" sz="1800" dirty="0"/>
              <a:t>Idee: Vermerkte Alternativwörter ersetzen genderbare Eingabewörter</a:t>
            </a:r>
          </a:p>
        </p:txBody>
      </p:sp>
      <p:sp>
        <p:nvSpPr>
          <p:cNvPr id="12" name="Rectangle: Rounded Corners 6">
            <a:extLst>
              <a:ext uri="{FF2B5EF4-FFF2-40B4-BE49-F238E27FC236}">
                <a16:creationId xmlns:a16="http://schemas.microsoft.com/office/drawing/2014/main" id="{F661B318-FFB2-452A-B3A5-5292F0CD88F8}"/>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Wie</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18" name="Rectangle: Rounded Corners 6">
            <a:extLst>
              <a:ext uri="{FF2B5EF4-FFF2-40B4-BE49-F238E27FC236}">
                <a16:creationId xmlns:a16="http://schemas.microsoft.com/office/drawing/2014/main" id="{D7BFDB3C-6C70-4B5C-8876-EF8ACAB97993}"/>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9" name="Rectangle: Rounded Corners 6">
            <a:extLst>
              <a:ext uri="{FF2B5EF4-FFF2-40B4-BE49-F238E27FC236}">
                <a16:creationId xmlns:a16="http://schemas.microsoft.com/office/drawing/2014/main" id="{B3AC3B3F-B765-4362-987F-29A7C10FF940}"/>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7D83EA2D-5388-4401-B466-43DF30AF69E8}"/>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19297FA2-C56F-4C98-9000-3DCD45B000CC}"/>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3" name="Rectangle: Rounded Corners 6">
            <a:extLst>
              <a:ext uri="{FF2B5EF4-FFF2-40B4-BE49-F238E27FC236}">
                <a16:creationId xmlns:a16="http://schemas.microsoft.com/office/drawing/2014/main" id="{A81212D3-FB01-4341-A16F-1F7BB2A78C33}"/>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330753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Nutzergewohnheiten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ausmachen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374864"/>
            <a:ext cx="8784683" cy="23237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t> Beim Verfassen wissenschaftlicher Texte</a:t>
            </a:r>
          </a:p>
          <a:p>
            <a:pPr lvl="0">
              <a:lnSpc>
                <a:spcPct val="100000"/>
              </a:lnSpc>
              <a:spcBef>
                <a:spcPts val="600"/>
              </a:spcBef>
              <a:defRPr/>
            </a:pPr>
            <a:r>
              <a:rPr lang="de-DE" sz="1800" b="1" dirty="0">
                <a:solidFill>
                  <a:srgbClr val="F44336"/>
                </a:solidFill>
              </a:rPr>
              <a:t>&gt;</a:t>
            </a:r>
            <a:r>
              <a:rPr lang="de-DE" sz="1800" dirty="0"/>
              <a:t> Reden halten</a:t>
            </a:r>
          </a:p>
          <a:p>
            <a:pPr lvl="0">
              <a:lnSpc>
                <a:spcPct val="100000"/>
              </a:lnSpc>
              <a:spcBef>
                <a:spcPts val="600"/>
              </a:spcBef>
              <a:defRPr/>
            </a:pPr>
            <a:r>
              <a:rPr lang="de-DE" sz="1800" b="1" dirty="0">
                <a:solidFill>
                  <a:srgbClr val="F44336"/>
                </a:solidFill>
              </a:rPr>
              <a:t>&gt;</a:t>
            </a:r>
            <a:r>
              <a:rPr lang="de-DE" sz="1800" dirty="0"/>
              <a:t> Verfassen von Gesetzesentwürfen</a:t>
            </a:r>
          </a:p>
          <a:p>
            <a:pPr lvl="0">
              <a:lnSpc>
                <a:spcPct val="100000"/>
              </a:lnSpc>
              <a:spcBef>
                <a:spcPts val="600"/>
              </a:spcBef>
              <a:defRPr/>
            </a:pPr>
            <a:r>
              <a:rPr lang="de-DE" sz="1800" b="1" dirty="0">
                <a:solidFill>
                  <a:srgbClr val="F44336"/>
                </a:solidFill>
              </a:rPr>
              <a:t>&gt;</a:t>
            </a:r>
            <a:r>
              <a:rPr lang="de-DE" sz="1800" dirty="0"/>
              <a:t> Verfassen von Artikeln</a:t>
            </a:r>
          </a:p>
          <a:p>
            <a:pPr lvl="0">
              <a:lnSpc>
                <a:spcPct val="100000"/>
              </a:lnSpc>
              <a:spcBef>
                <a:spcPts val="600"/>
              </a:spcBef>
              <a:defRPr/>
            </a:pPr>
            <a:endParaRPr lang="de-DE" sz="1800" dirty="0"/>
          </a:p>
          <a:p>
            <a:pPr lvl="0">
              <a:lnSpc>
                <a:spcPct val="100000"/>
              </a:lnSpc>
              <a:spcBef>
                <a:spcPts val="600"/>
              </a:spcBef>
              <a:defRPr/>
            </a:pPr>
            <a:r>
              <a:rPr lang="de-DE" sz="1800" dirty="0"/>
              <a:t>Allgemein ist es für Alltagssituationen grundlegend besser, sich </a:t>
            </a:r>
            <a:br>
              <a:rPr lang="de-DE" sz="1800" dirty="0"/>
            </a:br>
            <a:r>
              <a:rPr lang="de-DE" sz="1800" dirty="0"/>
              <a:t>korrekt/freundlich/höflich auszurücken. </a:t>
            </a:r>
            <a:r>
              <a:rPr lang="de-DE" sz="1800" b="1" dirty="0">
                <a:solidFill>
                  <a:srgbClr val="F44336"/>
                </a:solidFill>
              </a:rPr>
              <a:t>Immer.</a:t>
            </a:r>
          </a:p>
        </p:txBody>
      </p:sp>
      <p:sp>
        <p:nvSpPr>
          <p:cNvPr id="11" name="Rectangle: Rounded Corners 6">
            <a:extLst>
              <a:ext uri="{FF2B5EF4-FFF2-40B4-BE49-F238E27FC236}">
                <a16:creationId xmlns:a16="http://schemas.microsoft.com/office/drawing/2014/main" id="{88FDF5B6-B103-40ED-BD6C-7628BA41F8A2}"/>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B589A982-C100-4F01-8315-C6867F789F32}"/>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216ADFE6-CD4C-4214-8F74-FC371BD8240B}"/>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Wann</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4D45E66E-6CD4-476D-BE23-1ADFD8AF660F}"/>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1495F5E2-2CD9-42D0-ACF2-E5E7DF1E85A5}"/>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45297918-D33D-4047-B265-33CB9E03CDA9}"/>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785512408"/>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1934</Words>
  <Application>Microsoft Office PowerPoint</Application>
  <PresentationFormat>Breitbild</PresentationFormat>
  <Paragraphs>238</Paragraphs>
  <Slides>18</Slides>
  <Notes>11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18</vt:i4>
      </vt:variant>
    </vt:vector>
  </HeadingPairs>
  <TitlesOfParts>
    <vt:vector size="23" baseType="lpstr">
      <vt:lpstr>Arial</vt:lpstr>
      <vt:lpstr>Segoe UI</vt:lpstr>
      <vt:lpstr>Segoe UI Light</vt:lpstr>
      <vt:lpstr>Segoe UI Semibold</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377</cp:revision>
  <dcterms:created xsi:type="dcterms:W3CDTF">2018-11-08T16:43:29Z</dcterms:created>
  <dcterms:modified xsi:type="dcterms:W3CDTF">2022-01-20T01:13:16Z</dcterms:modified>
</cp:coreProperties>
</file>